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1" r:id="rId17"/>
    <p:sldId id="274" r:id="rId18"/>
    <p:sldId id="275" r:id="rId19"/>
    <p:sldId id="276" r:id="rId20"/>
    <p:sldId id="27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86" autoAdjust="0"/>
  </p:normalViewPr>
  <p:slideViewPr>
    <p:cSldViewPr snapToGrid="0">
      <p:cViewPr varScale="1">
        <p:scale>
          <a:sx n="71" d="100"/>
          <a:sy n="71" d="100"/>
        </p:scale>
        <p:origin x="110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0CBD-D263-5E9E-6BB4-532618B8ACA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577B5EB-B69C-C922-DDBF-CC5C2EC13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077C0A-A40D-90A3-562E-99411D2D07D7}"/>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987AE818-F7E1-39AB-25C3-3AE2B90A63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84F39-A5D9-CB7A-6BD3-74B8C537BA42}"/>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27977120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7297-45F2-A3C6-83DC-07CBC227A7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7F50EE-EF6E-5D66-5B71-D295BCB436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85BC2-4790-7339-EACE-072F6064C596}"/>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FA31922D-F4E6-0B8F-CE7F-91F866F06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EF72A-97C2-ABB6-D0BC-F9128FDCE51C}"/>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3482604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8A16C8-7714-AFF5-46B0-2513C2044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AE77CB-F41F-8706-0977-446B7E60EF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82467-F44F-D463-8C8C-0F6401F66B16}"/>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BEF76EAC-0269-B8E9-B4BB-39A8879C2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0E2D0-DA01-1736-FDA6-3A94857C7CA8}"/>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284460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D3654-8BD4-7C36-FBEB-45CBC6951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B9FBD9-E20E-359C-CBE1-8AE148D8CB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68BC4-B6F2-7E5A-545C-779834FB00CD}"/>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A002CDCA-FCF0-F639-B0F5-ADB2786D6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773F9-25A7-7FE0-501D-CA9238330E1D}"/>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3228075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2D0C-6D12-565B-6323-C8ACCB836F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5226D4-E89C-4ED4-6AA8-85EB4216A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3B30D7-8E0F-E928-90B0-C206634F5AF2}"/>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F3162046-2B76-79AB-15D7-8170D0905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5C333-E8A7-8677-395C-42CFAB05528A}"/>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146711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C7EB-50D0-BC02-D055-3E89C3CD7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214CC-BC05-FF82-A2F1-0BBD298A46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406412-BE4A-FE53-FD54-3D7AF12A30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96E8F-8624-B6D5-B65F-77643ADC53C4}"/>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6" name="Footer Placeholder 5">
            <a:extLst>
              <a:ext uri="{FF2B5EF4-FFF2-40B4-BE49-F238E27FC236}">
                <a16:creationId xmlns:a16="http://schemas.microsoft.com/office/drawing/2014/main" id="{610E7283-FEAE-979A-D3A8-E9C7338C0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62DFE-0422-2124-E1BD-62AB3BCCC35E}"/>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373176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46B0-39F1-2960-9B3E-B6FA60C31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77EB0C-BE8C-7220-7715-0A775B4B6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2F7294-7D9D-9F2B-AD3A-6C0CEE190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DA6B32-1A6D-586F-A9C0-ED0394E44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A3CB92-5E3D-F0BC-376C-59353F7640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0FCD60-A3AF-D48F-9CE5-188E3F21D28D}"/>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8" name="Footer Placeholder 7">
            <a:extLst>
              <a:ext uri="{FF2B5EF4-FFF2-40B4-BE49-F238E27FC236}">
                <a16:creationId xmlns:a16="http://schemas.microsoft.com/office/drawing/2014/main" id="{0547AAF0-138C-DF9A-3A7D-9A33FD14C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9EEDED-8149-3075-1B7A-E41EEE162B2F}"/>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155800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F293-4363-1F8E-2FEE-6F57ECA8B6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5CFD88-D2BE-2757-6724-2AA95283D8B2}"/>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4" name="Footer Placeholder 3">
            <a:extLst>
              <a:ext uri="{FF2B5EF4-FFF2-40B4-BE49-F238E27FC236}">
                <a16:creationId xmlns:a16="http://schemas.microsoft.com/office/drawing/2014/main" id="{F97C5A7B-876F-792C-BCDC-B54C38805B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E0583-9DDB-F7A4-73E1-70F7F9D2B942}"/>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196428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07BCB-6A37-682E-A778-2E414C146B5A}"/>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3" name="Footer Placeholder 2">
            <a:extLst>
              <a:ext uri="{FF2B5EF4-FFF2-40B4-BE49-F238E27FC236}">
                <a16:creationId xmlns:a16="http://schemas.microsoft.com/office/drawing/2014/main" id="{7940E273-D088-FB4B-38E2-D1C22CDDAF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89DE0-0B81-07FB-80C3-3151747B3FBE}"/>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1174856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4314-774E-7062-EA2D-74A0CB92C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265DEF-B547-6B9C-8CCD-796EDC4BCF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72DECC-8B35-A248-AB1F-35367CA7E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8CBC8A-CD7E-2CDB-2AA4-E6433523FEF2}"/>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6" name="Footer Placeholder 5">
            <a:extLst>
              <a:ext uri="{FF2B5EF4-FFF2-40B4-BE49-F238E27FC236}">
                <a16:creationId xmlns:a16="http://schemas.microsoft.com/office/drawing/2014/main" id="{AC948428-3560-8CF5-D52D-419C72059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0A66C-008F-7DC5-1771-133BA97A2326}"/>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353390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CE2D-3EB4-9A5E-0ADE-31A1B87F35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6B3154-63FC-53CF-DC7C-DBAADADD6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C13A32-5AD4-528C-8661-F28FC1BAE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6E1A9-33D9-77F2-22DE-43E650BC8C27}"/>
              </a:ext>
            </a:extLst>
          </p:cNvPr>
          <p:cNvSpPr>
            <a:spLocks noGrp="1"/>
          </p:cNvSpPr>
          <p:nvPr>
            <p:ph type="dt" sz="half" idx="10"/>
          </p:nvPr>
        </p:nvSpPr>
        <p:spPr/>
        <p:txBody>
          <a:bodyPr/>
          <a:lstStyle/>
          <a:p>
            <a:fld id="{0DE2216D-5851-4AD3-B1CA-C1A4768BCCA0}" type="datetimeFigureOut">
              <a:rPr lang="en-US" smtClean="0"/>
              <a:t>10/23/2024</a:t>
            </a:fld>
            <a:endParaRPr lang="en-US"/>
          </a:p>
        </p:txBody>
      </p:sp>
      <p:sp>
        <p:nvSpPr>
          <p:cNvPr id="6" name="Footer Placeholder 5">
            <a:extLst>
              <a:ext uri="{FF2B5EF4-FFF2-40B4-BE49-F238E27FC236}">
                <a16:creationId xmlns:a16="http://schemas.microsoft.com/office/drawing/2014/main" id="{CE598FC2-D4CE-B583-F84F-9395D7A8F7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AE02D-EBFF-19F2-C8F3-67661DD93C1C}"/>
              </a:ext>
            </a:extLst>
          </p:cNvPr>
          <p:cNvSpPr>
            <a:spLocks noGrp="1"/>
          </p:cNvSpPr>
          <p:nvPr>
            <p:ph type="sldNum" sz="quarter" idx="12"/>
          </p:nvPr>
        </p:nvSpPr>
        <p:spPr/>
        <p:txBody>
          <a:bodyPr/>
          <a:lstStyle/>
          <a:p>
            <a:fld id="{F18D7B6B-6EC6-43DA-8F6D-F7048DF6FB9A}" type="slidenum">
              <a:rPr lang="en-US" smtClean="0"/>
              <a:t>‹#›</a:t>
            </a:fld>
            <a:endParaRPr lang="en-US"/>
          </a:p>
        </p:txBody>
      </p:sp>
    </p:spTree>
    <p:extLst>
      <p:ext uri="{BB962C8B-B14F-4D97-AF65-F5344CB8AC3E}">
        <p14:creationId xmlns:p14="http://schemas.microsoft.com/office/powerpoint/2010/main" val="167387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FCBE1D-926A-B12E-7370-4360472656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1A7FC9-DEC7-2E63-491E-1116F06D9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69559-6904-34BA-117D-8713476F68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2216D-5851-4AD3-B1CA-C1A4768BCCA0}" type="datetimeFigureOut">
              <a:rPr lang="en-US" smtClean="0"/>
              <a:t>10/23/2024</a:t>
            </a:fld>
            <a:endParaRPr lang="en-US"/>
          </a:p>
        </p:txBody>
      </p:sp>
      <p:sp>
        <p:nvSpPr>
          <p:cNvPr id="5" name="Footer Placeholder 4">
            <a:extLst>
              <a:ext uri="{FF2B5EF4-FFF2-40B4-BE49-F238E27FC236}">
                <a16:creationId xmlns:a16="http://schemas.microsoft.com/office/drawing/2014/main" id="{637D3419-4E9A-9200-E26E-4E2BFC0E27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79EEB4-E503-DBED-D6CF-99BBA3737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D7B6B-6EC6-43DA-8F6D-F7048DF6FB9A}" type="slidenum">
              <a:rPr lang="en-US" smtClean="0"/>
              <a:t>‹#›</a:t>
            </a:fld>
            <a:endParaRPr lang="en-US"/>
          </a:p>
        </p:txBody>
      </p:sp>
    </p:spTree>
    <p:extLst>
      <p:ext uri="{BB962C8B-B14F-4D97-AF65-F5344CB8AC3E}">
        <p14:creationId xmlns:p14="http://schemas.microsoft.com/office/powerpoint/2010/main" val="258894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pngall.com/doctor-symbol-caduceus-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pexels.com/photo/conclusion-word-formed-from-lettered-yellow-tiles-1888005/" TargetMode="Externa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en.wikipedia.org/wiki/Emergency_medical_technici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pngall.com/magnifying-glass-png/download/37610" TargetMode="External"/><Relationship Id="rId5" Type="http://schemas.openxmlformats.org/officeDocument/2006/relationships/image" Target="../media/image4.png"/><Relationship Id="rId4" Type="http://schemas.openxmlformats.org/officeDocument/2006/relationships/hyperlink" Target="https://s4be.cochrane.org/blog/2015/07/24/nominal-ordinal-numerical-variab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1"/><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rawpixel.com/image/424894/premium-illustration-image-rocket-process-achiev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datablog.is.ed.ac.uk/2013/12/10/new-research-data-stor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pixabay.com/en/health-care-medicine-healthy-2082630/"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C371-580F-5AEA-6C88-4DD2E43FBEFC}"/>
              </a:ext>
            </a:extLst>
          </p:cNvPr>
          <p:cNvSpPr>
            <a:spLocks noGrp="1"/>
          </p:cNvSpPr>
          <p:nvPr>
            <p:ph type="ctrTitle"/>
          </p:nvPr>
        </p:nvSpPr>
        <p:spPr>
          <a:xfrm>
            <a:off x="867784" y="2021983"/>
            <a:ext cx="10456432" cy="2387600"/>
          </a:xfrm>
        </p:spPr>
        <p:txBody>
          <a:bodyPr>
            <a:normAutofit/>
          </a:bodyPr>
          <a:lstStyle/>
          <a:p>
            <a:r>
              <a:rPr lang="en-US" b="1" dirty="0">
                <a:latin typeface="Bahnschrift Condensed" panose="020B0502040204020203" pitchFamily="34" charset="0"/>
              </a:rPr>
              <a:t>PRESCRIBING GROWTH: A DATA-DRIVEN BLUEPRINT FOR COLUMBIA ASIA'S FUTURE</a:t>
            </a:r>
          </a:p>
        </p:txBody>
      </p:sp>
      <p:sp>
        <p:nvSpPr>
          <p:cNvPr id="19" name="TextBox 18">
            <a:extLst>
              <a:ext uri="{FF2B5EF4-FFF2-40B4-BE49-F238E27FC236}">
                <a16:creationId xmlns:a16="http://schemas.microsoft.com/office/drawing/2014/main" id="{E3D7ACAD-D19B-7015-8EEF-C407632BE2D5}"/>
              </a:ext>
            </a:extLst>
          </p:cNvPr>
          <p:cNvSpPr txBox="1"/>
          <p:nvPr/>
        </p:nvSpPr>
        <p:spPr>
          <a:xfrm>
            <a:off x="1440815" y="4958080"/>
            <a:ext cx="9013825" cy="369332"/>
          </a:xfrm>
          <a:prstGeom prst="rect">
            <a:avLst/>
          </a:prstGeom>
          <a:noFill/>
        </p:spPr>
        <p:txBody>
          <a:bodyPr wrap="square" rtlCol="0">
            <a:spAutoFit/>
          </a:bodyPr>
          <a:lstStyle/>
          <a:p>
            <a:pPr algn="r"/>
            <a:r>
              <a:rPr lang="en-US" i="1" dirty="0">
                <a:latin typeface="Bahnschrift Condensed" panose="020B0502040204020203" pitchFamily="34" charset="0"/>
              </a:rPr>
              <a:t>-By Mohammed Hussain Mansuri</a:t>
            </a:r>
          </a:p>
        </p:txBody>
      </p:sp>
      <p:pic>
        <p:nvPicPr>
          <p:cNvPr id="5" name="Picture 4">
            <a:extLst>
              <a:ext uri="{FF2B5EF4-FFF2-40B4-BE49-F238E27FC236}">
                <a16:creationId xmlns:a16="http://schemas.microsoft.com/office/drawing/2014/main" id="{C6459FEE-6EC1-6AEB-B65F-771F7A63A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355" y="1125500"/>
            <a:ext cx="5307290" cy="2499073"/>
          </a:xfrm>
          <a:prstGeom prst="rect">
            <a:avLst/>
          </a:prstGeom>
        </p:spPr>
      </p:pic>
    </p:spTree>
    <p:extLst>
      <p:ext uri="{BB962C8B-B14F-4D97-AF65-F5344CB8AC3E}">
        <p14:creationId xmlns:p14="http://schemas.microsoft.com/office/powerpoint/2010/main" val="370540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2F628-61D3-B857-144A-5DF730E03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8" name="Picture 7">
            <a:extLst>
              <a:ext uri="{FF2B5EF4-FFF2-40B4-BE49-F238E27FC236}">
                <a16:creationId xmlns:a16="http://schemas.microsoft.com/office/drawing/2014/main" id="{13F7E2CB-5641-C379-BE9E-80810E2644E4}"/>
              </a:ext>
            </a:extLst>
          </p:cNvPr>
          <p:cNvPicPr>
            <a:picLocks noChangeAspect="1"/>
          </p:cNvPicPr>
          <p:nvPr/>
        </p:nvPicPr>
        <p:blipFill>
          <a:blip r:embed="rId3"/>
          <a:stretch>
            <a:fillRect/>
          </a:stretch>
        </p:blipFill>
        <p:spPr>
          <a:xfrm>
            <a:off x="1695739" y="827322"/>
            <a:ext cx="8202168" cy="3482811"/>
          </a:xfrm>
          <a:prstGeom prst="rect">
            <a:avLst/>
          </a:prstGeom>
        </p:spPr>
      </p:pic>
      <p:sp>
        <p:nvSpPr>
          <p:cNvPr id="10" name="TextBox 9">
            <a:extLst>
              <a:ext uri="{FF2B5EF4-FFF2-40B4-BE49-F238E27FC236}">
                <a16:creationId xmlns:a16="http://schemas.microsoft.com/office/drawing/2014/main" id="{B1B526D8-7640-5CC5-132E-56A0CE63219A}"/>
              </a:ext>
            </a:extLst>
          </p:cNvPr>
          <p:cNvSpPr txBox="1"/>
          <p:nvPr/>
        </p:nvSpPr>
        <p:spPr>
          <a:xfrm>
            <a:off x="339364" y="4685122"/>
            <a:ext cx="10567447" cy="1636602"/>
          </a:xfrm>
          <a:prstGeom prst="rect">
            <a:avLst/>
          </a:prstGeom>
          <a:noFill/>
        </p:spPr>
        <p:txBody>
          <a:bodyPr wrap="square">
            <a:spAutoFit/>
          </a:bodyPr>
          <a:lstStyle/>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see that August was the month with the most visit and December was the month with the least. </a:t>
            </a: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observer that there is a high volume of patients all through April to October and then a sharp decline in November.</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Start of the year (January – March) and end of year (November – December) has low volume of patients.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B47CFBB-8252-6F53-940B-5944D4D2A758}"/>
              </a:ext>
            </a:extLst>
          </p:cNvPr>
          <p:cNvSpPr txBox="1"/>
          <p:nvPr/>
        </p:nvSpPr>
        <p:spPr>
          <a:xfrm>
            <a:off x="107576" y="118334"/>
            <a:ext cx="12016964" cy="769441"/>
          </a:xfrm>
          <a:prstGeom prst="rect">
            <a:avLst/>
          </a:prstGeom>
          <a:noFill/>
        </p:spPr>
        <p:txBody>
          <a:bodyPr wrap="square" rtlCol="0">
            <a:spAutoFit/>
          </a:bodyPr>
          <a:lstStyle/>
          <a:p>
            <a:pPr algn="ctr"/>
            <a:r>
              <a:rPr lang="en-US" sz="4400" dirty="0">
                <a:latin typeface="Bahnschrift SemiBold" panose="020B0502040204020203" pitchFamily="34" charset="0"/>
              </a:rPr>
              <a:t>MONTHLY VISIT TRENDS</a:t>
            </a:r>
          </a:p>
        </p:txBody>
      </p:sp>
    </p:spTree>
    <p:extLst>
      <p:ext uri="{BB962C8B-B14F-4D97-AF65-F5344CB8AC3E}">
        <p14:creationId xmlns:p14="http://schemas.microsoft.com/office/powerpoint/2010/main" val="351699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970C2-84A4-4ED9-10FE-912183265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C2EDD3CA-050A-70A6-64FF-8CD212B0899E}"/>
              </a:ext>
            </a:extLst>
          </p:cNvPr>
          <p:cNvPicPr>
            <a:picLocks noChangeAspect="1"/>
          </p:cNvPicPr>
          <p:nvPr/>
        </p:nvPicPr>
        <p:blipFill>
          <a:blip r:embed="rId3"/>
          <a:stretch>
            <a:fillRect/>
          </a:stretch>
        </p:blipFill>
        <p:spPr>
          <a:xfrm>
            <a:off x="311085" y="767368"/>
            <a:ext cx="6287678" cy="5916236"/>
          </a:xfrm>
          <a:prstGeom prst="rect">
            <a:avLst/>
          </a:prstGeom>
        </p:spPr>
      </p:pic>
      <p:sp>
        <p:nvSpPr>
          <p:cNvPr id="7" name="TextBox 6">
            <a:extLst>
              <a:ext uri="{FF2B5EF4-FFF2-40B4-BE49-F238E27FC236}">
                <a16:creationId xmlns:a16="http://schemas.microsoft.com/office/drawing/2014/main" id="{9C8E018C-BBAD-2BF6-A017-502187EA5AB9}"/>
              </a:ext>
            </a:extLst>
          </p:cNvPr>
          <p:cNvSpPr txBox="1"/>
          <p:nvPr/>
        </p:nvSpPr>
        <p:spPr>
          <a:xfrm>
            <a:off x="6598763" y="767368"/>
            <a:ext cx="5282152" cy="5916235"/>
          </a:xfrm>
          <a:prstGeom prst="rect">
            <a:avLst/>
          </a:prstGeom>
          <a:noFill/>
        </p:spPr>
        <p:txBody>
          <a:bodyPr wrap="square">
            <a:spAutoFit/>
          </a:bodyPr>
          <a:lstStyle/>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The approach I would take when it comes to providing discounts is age group.</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provide discounts to age groups who spent the most at the hospital.</a:t>
            </a: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see that Teenagers (Aged between 12 to 20) are the ones who spent the highest on average in the hospital.</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Amounting to over $59,780.73 on average, they are hospital’s biggest customer.</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Secondly, if we attract more patients from the teenager age group, we might be able to create relationships with them and make a life long customers out of them.</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For all the above reasons I think the hospital should give patients discounts on the basis of their age and more specifically to the teenagers.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927676A-F9C5-4074-C7FA-7CD50F29E510}"/>
              </a:ext>
            </a:extLst>
          </p:cNvPr>
          <p:cNvSpPr txBox="1"/>
          <p:nvPr/>
        </p:nvSpPr>
        <p:spPr>
          <a:xfrm>
            <a:off x="182880" y="75304"/>
            <a:ext cx="11833412" cy="769441"/>
          </a:xfrm>
          <a:prstGeom prst="rect">
            <a:avLst/>
          </a:prstGeom>
          <a:noFill/>
        </p:spPr>
        <p:txBody>
          <a:bodyPr wrap="square" rtlCol="0">
            <a:spAutoFit/>
          </a:bodyPr>
          <a:lstStyle/>
          <a:p>
            <a:pPr algn="ctr"/>
            <a:r>
              <a:rPr lang="en-US" sz="4400" dirty="0">
                <a:latin typeface="Bahnschrift SemiBold" panose="020B0502040204020203" pitchFamily="34" charset="0"/>
              </a:rPr>
              <a:t>AVERAGE SPENDING BY AGE GROUP</a:t>
            </a:r>
          </a:p>
        </p:txBody>
      </p:sp>
    </p:spTree>
    <p:extLst>
      <p:ext uri="{BB962C8B-B14F-4D97-AF65-F5344CB8AC3E}">
        <p14:creationId xmlns:p14="http://schemas.microsoft.com/office/powerpoint/2010/main" val="3065537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8E7A3-3D18-551C-0849-7F28F5D2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2DA4263D-E3CF-9593-CCBF-E0262941E1D1}"/>
              </a:ext>
            </a:extLst>
          </p:cNvPr>
          <p:cNvPicPr>
            <a:picLocks noChangeAspect="1"/>
          </p:cNvPicPr>
          <p:nvPr/>
        </p:nvPicPr>
        <p:blipFill>
          <a:blip r:embed="rId3"/>
          <a:stretch>
            <a:fillRect/>
          </a:stretch>
        </p:blipFill>
        <p:spPr>
          <a:xfrm>
            <a:off x="1120408" y="940863"/>
            <a:ext cx="4739552" cy="3721608"/>
          </a:xfrm>
          <a:prstGeom prst="rect">
            <a:avLst/>
          </a:prstGeom>
        </p:spPr>
      </p:pic>
      <p:pic>
        <p:nvPicPr>
          <p:cNvPr id="6" name="Picture 5">
            <a:extLst>
              <a:ext uri="{FF2B5EF4-FFF2-40B4-BE49-F238E27FC236}">
                <a16:creationId xmlns:a16="http://schemas.microsoft.com/office/drawing/2014/main" id="{C1572A93-EEF7-70D1-D257-F2CC6D6A3FF7}"/>
              </a:ext>
            </a:extLst>
          </p:cNvPr>
          <p:cNvPicPr>
            <a:picLocks noChangeAspect="1"/>
          </p:cNvPicPr>
          <p:nvPr/>
        </p:nvPicPr>
        <p:blipFill>
          <a:blip r:embed="rId4"/>
          <a:stretch>
            <a:fillRect/>
          </a:stretch>
        </p:blipFill>
        <p:spPr>
          <a:xfrm>
            <a:off x="6332041" y="940863"/>
            <a:ext cx="4845419" cy="3721608"/>
          </a:xfrm>
          <a:prstGeom prst="rect">
            <a:avLst/>
          </a:prstGeom>
        </p:spPr>
      </p:pic>
      <p:sp>
        <p:nvSpPr>
          <p:cNvPr id="8" name="TextBox 7">
            <a:extLst>
              <a:ext uri="{FF2B5EF4-FFF2-40B4-BE49-F238E27FC236}">
                <a16:creationId xmlns:a16="http://schemas.microsoft.com/office/drawing/2014/main" id="{86C3AA07-C7C8-B44C-ECDA-59F0C58E06BB}"/>
              </a:ext>
            </a:extLst>
          </p:cNvPr>
          <p:cNvSpPr txBox="1"/>
          <p:nvPr/>
        </p:nvSpPr>
        <p:spPr>
          <a:xfrm>
            <a:off x="197962" y="4662471"/>
            <a:ext cx="12113445" cy="1764842"/>
          </a:xfrm>
          <a:prstGeom prst="rect">
            <a:avLst/>
          </a:prstGeom>
          <a:noFill/>
        </p:spPr>
        <p:txBody>
          <a:bodyPr wrap="square">
            <a:spAutoFit/>
          </a:bodyPr>
          <a:lstStyle/>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Lato" panose="020F0502020204030203" pitchFamily="34" charset="0"/>
              </a:rPr>
              <a:t>The pie chart shows us different departments and the count of doctors currently working in them.</a:t>
            </a: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Lato" panose="020F0502020204030203" pitchFamily="34" charset="0"/>
              </a:rPr>
              <a:t>We can see that General Practices gets the highest amount of visits with 7,240.</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Lato" panose="020F0502020204030203" pitchFamily="34" charset="0"/>
              </a:rPr>
              <a:t>Even Orthopedics which comes in at 2</a:t>
            </a:r>
            <a:r>
              <a:rPr lang="en-US" sz="2000" kern="100" baseline="30000" dirty="0">
                <a:effectLst/>
                <a:latin typeface="Bahnschrift Condensed" panose="020B0502040204020203" pitchFamily="34" charset="0"/>
                <a:ea typeface="Lato" panose="020F0502020204030203" pitchFamily="34" charset="0"/>
                <a:cs typeface="Lato" panose="020F0502020204030203" pitchFamily="34" charset="0"/>
              </a:rPr>
              <a:t>nd</a:t>
            </a:r>
            <a:r>
              <a:rPr lang="en-US" sz="2000" kern="100" dirty="0">
                <a:effectLst/>
                <a:latin typeface="Bahnschrift Condensed" panose="020B0502040204020203" pitchFamily="34" charset="0"/>
                <a:ea typeface="Lato" panose="020F0502020204030203" pitchFamily="34" charset="0"/>
                <a:cs typeface="Lato" panose="020F0502020204030203" pitchFamily="34" charset="0"/>
              </a:rPr>
              <a:t> place with 995 visits is no where near that.</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Lato" panose="020F0502020204030203" pitchFamily="34" charset="0"/>
              </a:rPr>
              <a:t>My suggestion would be to hire all 3 new doctors to the General Practice department as it has only 3 doctors currently.</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071713E-3776-576C-9D12-5B19501601A2}"/>
              </a:ext>
            </a:extLst>
          </p:cNvPr>
          <p:cNvSpPr txBox="1"/>
          <p:nvPr/>
        </p:nvSpPr>
        <p:spPr>
          <a:xfrm>
            <a:off x="67460" y="171422"/>
            <a:ext cx="12124540" cy="769441"/>
          </a:xfrm>
          <a:prstGeom prst="rect">
            <a:avLst/>
          </a:prstGeom>
          <a:noFill/>
        </p:spPr>
        <p:txBody>
          <a:bodyPr wrap="square" rtlCol="0">
            <a:spAutoFit/>
          </a:bodyPr>
          <a:lstStyle/>
          <a:p>
            <a:pPr algn="ctr"/>
            <a:r>
              <a:rPr lang="en-US" sz="4400" dirty="0">
                <a:latin typeface="Bahnschrift SemiBold" panose="020B0502040204020203" pitchFamily="34" charset="0"/>
              </a:rPr>
              <a:t>DOCTORS AND VISITS PER DEPARTMENT</a:t>
            </a:r>
          </a:p>
        </p:txBody>
      </p:sp>
    </p:spTree>
    <p:extLst>
      <p:ext uri="{BB962C8B-B14F-4D97-AF65-F5344CB8AC3E}">
        <p14:creationId xmlns:p14="http://schemas.microsoft.com/office/powerpoint/2010/main" val="8990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BA4A70-A7B9-DAD0-3442-F5CD3A334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B73F08D5-ECD4-E00B-3633-16264C5CAD63}"/>
              </a:ext>
            </a:extLst>
          </p:cNvPr>
          <p:cNvPicPr>
            <a:picLocks noChangeAspect="1"/>
          </p:cNvPicPr>
          <p:nvPr/>
        </p:nvPicPr>
        <p:blipFill>
          <a:blip r:embed="rId3"/>
          <a:stretch>
            <a:fillRect/>
          </a:stretch>
        </p:blipFill>
        <p:spPr>
          <a:xfrm>
            <a:off x="1994916" y="1156596"/>
            <a:ext cx="8202168" cy="3022205"/>
          </a:xfrm>
          <a:prstGeom prst="rect">
            <a:avLst/>
          </a:prstGeom>
        </p:spPr>
      </p:pic>
      <p:sp>
        <p:nvSpPr>
          <p:cNvPr id="7" name="TextBox 6">
            <a:extLst>
              <a:ext uri="{FF2B5EF4-FFF2-40B4-BE49-F238E27FC236}">
                <a16:creationId xmlns:a16="http://schemas.microsoft.com/office/drawing/2014/main" id="{E7405F9F-0DB7-8DB5-488B-28D718873599}"/>
              </a:ext>
            </a:extLst>
          </p:cNvPr>
          <p:cNvSpPr txBox="1"/>
          <p:nvPr/>
        </p:nvSpPr>
        <p:spPr>
          <a:xfrm>
            <a:off x="295372" y="4695930"/>
            <a:ext cx="11896627" cy="2068515"/>
          </a:xfrm>
          <a:prstGeom prst="rect">
            <a:avLst/>
          </a:prstGeom>
          <a:noFill/>
        </p:spPr>
        <p:txBody>
          <a:bodyPr wrap="square">
            <a:spAutoFit/>
          </a:bodyPr>
          <a:lstStyle/>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see that all departments almost have average waiting time in the same ball park.</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All the departments have the average wait time between 34.70 minutes to 35.83 minutes which is approximately a ~1.5% of difference between the maximum and minimum.</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This difference is very insignificant and hence we can conclude that there is no particular department with relatively very high wait time.</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4B17C8E-72CE-9581-C754-D00F84327B97}"/>
              </a:ext>
            </a:extLst>
          </p:cNvPr>
          <p:cNvSpPr txBox="1"/>
          <p:nvPr/>
        </p:nvSpPr>
        <p:spPr>
          <a:xfrm>
            <a:off x="161365" y="96819"/>
            <a:ext cx="11896627" cy="769441"/>
          </a:xfrm>
          <a:prstGeom prst="rect">
            <a:avLst/>
          </a:prstGeom>
          <a:noFill/>
        </p:spPr>
        <p:txBody>
          <a:bodyPr wrap="square" rtlCol="0">
            <a:spAutoFit/>
          </a:bodyPr>
          <a:lstStyle/>
          <a:p>
            <a:pPr algn="ctr"/>
            <a:r>
              <a:rPr lang="en-US" sz="4400" dirty="0">
                <a:latin typeface="Bahnschrift SemiBold" panose="020B0502040204020203" pitchFamily="34" charset="0"/>
              </a:rPr>
              <a:t>AVERAGE WAITING TIME PER DEPARTMENT</a:t>
            </a:r>
          </a:p>
        </p:txBody>
      </p:sp>
    </p:spTree>
    <p:extLst>
      <p:ext uri="{BB962C8B-B14F-4D97-AF65-F5344CB8AC3E}">
        <p14:creationId xmlns:p14="http://schemas.microsoft.com/office/powerpoint/2010/main" val="269704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F79F4-6867-04F8-DEAC-21375E77E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0E48455B-5A56-CBD1-5B00-A9880DA03ADF}"/>
              </a:ext>
            </a:extLst>
          </p:cNvPr>
          <p:cNvPicPr>
            <a:picLocks noChangeAspect="1"/>
          </p:cNvPicPr>
          <p:nvPr/>
        </p:nvPicPr>
        <p:blipFill>
          <a:blip r:embed="rId3"/>
          <a:stretch>
            <a:fillRect/>
          </a:stretch>
        </p:blipFill>
        <p:spPr>
          <a:xfrm>
            <a:off x="1994916" y="1050479"/>
            <a:ext cx="8202168" cy="3155541"/>
          </a:xfrm>
          <a:prstGeom prst="rect">
            <a:avLst/>
          </a:prstGeom>
        </p:spPr>
      </p:pic>
      <p:sp>
        <p:nvSpPr>
          <p:cNvPr id="7" name="TextBox 6">
            <a:extLst>
              <a:ext uri="{FF2B5EF4-FFF2-40B4-BE49-F238E27FC236}">
                <a16:creationId xmlns:a16="http://schemas.microsoft.com/office/drawing/2014/main" id="{0A2CCB40-A3A7-35EB-0032-738E5D94B3F2}"/>
              </a:ext>
            </a:extLst>
          </p:cNvPr>
          <p:cNvSpPr txBox="1"/>
          <p:nvPr/>
        </p:nvSpPr>
        <p:spPr>
          <a:xfrm>
            <a:off x="263951" y="4609707"/>
            <a:ext cx="11664098" cy="2068515"/>
          </a:xfrm>
          <a:prstGeom prst="rect">
            <a:avLst/>
          </a:prstGeom>
          <a:noFill/>
        </p:spPr>
        <p:txBody>
          <a:bodyPr wrap="square">
            <a:spAutoFit/>
          </a:bodyPr>
          <a:lstStyle/>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observe from the above scatter plot that there is a negative correlation between patient satisfaction score and patient wait time.</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The more the wait time is increase the lower the satisfaction score gets.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Even though there are a few outliers in the dataset, but we can still conclusively say that as the wait time increases, satisfaction score decreases.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DB92F10-BF99-FB72-4890-2D0AA473FE1C}"/>
              </a:ext>
            </a:extLst>
          </p:cNvPr>
          <p:cNvSpPr txBox="1"/>
          <p:nvPr/>
        </p:nvSpPr>
        <p:spPr>
          <a:xfrm>
            <a:off x="263951" y="118334"/>
            <a:ext cx="11664098" cy="769441"/>
          </a:xfrm>
          <a:prstGeom prst="rect">
            <a:avLst/>
          </a:prstGeom>
          <a:noFill/>
        </p:spPr>
        <p:txBody>
          <a:bodyPr wrap="square" rtlCol="0">
            <a:spAutoFit/>
          </a:bodyPr>
          <a:lstStyle/>
          <a:p>
            <a:pPr algn="ctr"/>
            <a:r>
              <a:rPr lang="en-US" sz="4400" dirty="0">
                <a:latin typeface="Bahnschrift SemiBold" panose="020B0502040204020203" pitchFamily="34" charset="0"/>
              </a:rPr>
              <a:t>SATISFACTION SCORE AND WAITING TIME</a:t>
            </a:r>
          </a:p>
        </p:txBody>
      </p:sp>
    </p:spTree>
    <p:extLst>
      <p:ext uri="{BB962C8B-B14F-4D97-AF65-F5344CB8AC3E}">
        <p14:creationId xmlns:p14="http://schemas.microsoft.com/office/powerpoint/2010/main" val="216662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F79F4-6867-04F8-DEAC-21375E77E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99E10536-DA7B-EF72-B96D-28D542A334B7}"/>
              </a:ext>
            </a:extLst>
          </p:cNvPr>
          <p:cNvPicPr>
            <a:picLocks noChangeAspect="1"/>
          </p:cNvPicPr>
          <p:nvPr/>
        </p:nvPicPr>
        <p:blipFill>
          <a:blip r:embed="rId3"/>
          <a:stretch>
            <a:fillRect/>
          </a:stretch>
        </p:blipFill>
        <p:spPr>
          <a:xfrm>
            <a:off x="2133469" y="1071963"/>
            <a:ext cx="8202168" cy="2924433"/>
          </a:xfrm>
          <a:prstGeom prst="rect">
            <a:avLst/>
          </a:prstGeom>
        </p:spPr>
      </p:pic>
      <p:sp>
        <p:nvSpPr>
          <p:cNvPr id="7" name="TextBox 6">
            <a:extLst>
              <a:ext uri="{FF2B5EF4-FFF2-40B4-BE49-F238E27FC236}">
                <a16:creationId xmlns:a16="http://schemas.microsoft.com/office/drawing/2014/main" id="{D1E4E753-68F5-1D62-B1AA-CD3E7076408E}"/>
              </a:ext>
            </a:extLst>
          </p:cNvPr>
          <p:cNvSpPr txBox="1"/>
          <p:nvPr/>
        </p:nvSpPr>
        <p:spPr>
          <a:xfrm>
            <a:off x="527901" y="4091232"/>
            <a:ext cx="11136198" cy="2551724"/>
          </a:xfrm>
          <a:prstGeom prst="rect">
            <a:avLst/>
          </a:prstGeom>
          <a:noFill/>
        </p:spPr>
        <p:txBody>
          <a:bodyPr wrap="square">
            <a:spAutoFit/>
          </a:bodyPr>
          <a:lstStyle/>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see that the people identifying themselves as White visits the hospital most with 2,571 visits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Followed by African American patients with 1,951 visits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Interestingly, 1,030 patients refused to identify their race meanwhile 1,557 were of mixed heritage.</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Native American/Alaskan Native have the lowest visit count of 498 visits just after Pacific Islander having 549 visits.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This could be due to relatively low population of people identifying as Native America/Alaskan Native or Pacific Islander demographic.</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B7CEE590-3DCA-0B06-E683-7B0F9BDF7C47}"/>
              </a:ext>
            </a:extLst>
          </p:cNvPr>
          <p:cNvSpPr txBox="1"/>
          <p:nvPr/>
        </p:nvSpPr>
        <p:spPr>
          <a:xfrm>
            <a:off x="107576" y="150607"/>
            <a:ext cx="12016964" cy="769441"/>
          </a:xfrm>
          <a:prstGeom prst="rect">
            <a:avLst/>
          </a:prstGeom>
          <a:noFill/>
        </p:spPr>
        <p:txBody>
          <a:bodyPr wrap="square" rtlCol="0">
            <a:spAutoFit/>
          </a:bodyPr>
          <a:lstStyle/>
          <a:p>
            <a:pPr algn="ctr"/>
            <a:r>
              <a:rPr lang="en-US" sz="4400" dirty="0">
                <a:latin typeface="Bahnschrift SemiBold" panose="020B0502040204020203" pitchFamily="34" charset="0"/>
              </a:rPr>
              <a:t>PATIENT DEMOGRAPHICS</a:t>
            </a:r>
          </a:p>
        </p:txBody>
      </p:sp>
    </p:spTree>
    <p:extLst>
      <p:ext uri="{BB962C8B-B14F-4D97-AF65-F5344CB8AC3E}">
        <p14:creationId xmlns:p14="http://schemas.microsoft.com/office/powerpoint/2010/main" val="186202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F79F4-6867-04F8-DEAC-21375E77E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01A0DE48-497B-AF6B-BC0B-9EAD6085971F}"/>
              </a:ext>
            </a:extLst>
          </p:cNvPr>
          <p:cNvPicPr>
            <a:picLocks noChangeAspect="1"/>
          </p:cNvPicPr>
          <p:nvPr/>
        </p:nvPicPr>
        <p:blipFill>
          <a:blip r:embed="rId3"/>
          <a:stretch>
            <a:fillRect/>
          </a:stretch>
        </p:blipFill>
        <p:spPr>
          <a:xfrm>
            <a:off x="1993510" y="1029718"/>
            <a:ext cx="8204980" cy="3718839"/>
          </a:xfrm>
          <a:prstGeom prst="rect">
            <a:avLst/>
          </a:prstGeom>
        </p:spPr>
      </p:pic>
      <p:sp>
        <p:nvSpPr>
          <p:cNvPr id="7" name="TextBox 6">
            <a:extLst>
              <a:ext uri="{FF2B5EF4-FFF2-40B4-BE49-F238E27FC236}">
                <a16:creationId xmlns:a16="http://schemas.microsoft.com/office/drawing/2014/main" id="{4AED9880-68D1-FF1F-3F52-E0C70B0E5E46}"/>
              </a:ext>
            </a:extLst>
          </p:cNvPr>
          <p:cNvSpPr txBox="1"/>
          <p:nvPr/>
        </p:nvSpPr>
        <p:spPr>
          <a:xfrm>
            <a:off x="320511" y="4939644"/>
            <a:ext cx="10369485" cy="1380121"/>
          </a:xfrm>
          <a:prstGeom prst="rect">
            <a:avLst/>
          </a:prstGeom>
          <a:noFill/>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We can observe that patients satisfaction score remains almost constantly in the range of 4.0 to 6.0 through out all the age groups</a:t>
            </a:r>
          </a:p>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We can also see that patients with different racial backgrounds all fall in this range irrespective of their age.</a:t>
            </a:r>
          </a:p>
          <a:p>
            <a:pPr marL="342900" marR="0" lvl="0" indent="-342900">
              <a:lnSpc>
                <a:spcPct val="107000"/>
              </a:lnSpc>
              <a:spcBef>
                <a:spcPts val="0"/>
              </a:spcBef>
              <a:spcAft>
                <a:spcPts val="80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We can conclude that there is no change in satisfaction score with the change of age and racial background.</a:t>
            </a:r>
          </a:p>
        </p:txBody>
      </p:sp>
      <p:sp>
        <p:nvSpPr>
          <p:cNvPr id="2" name="TextBox 1">
            <a:extLst>
              <a:ext uri="{FF2B5EF4-FFF2-40B4-BE49-F238E27FC236}">
                <a16:creationId xmlns:a16="http://schemas.microsoft.com/office/drawing/2014/main" id="{0C46516C-D4EE-A0BB-E625-AF492C528B25}"/>
              </a:ext>
            </a:extLst>
          </p:cNvPr>
          <p:cNvSpPr txBox="1"/>
          <p:nvPr/>
        </p:nvSpPr>
        <p:spPr>
          <a:xfrm>
            <a:off x="0" y="96819"/>
            <a:ext cx="12124540" cy="769441"/>
          </a:xfrm>
          <a:prstGeom prst="rect">
            <a:avLst/>
          </a:prstGeom>
          <a:noFill/>
        </p:spPr>
        <p:txBody>
          <a:bodyPr wrap="square" rtlCol="0">
            <a:spAutoFit/>
          </a:bodyPr>
          <a:lstStyle/>
          <a:p>
            <a:pPr algn="ctr"/>
            <a:r>
              <a:rPr lang="en-US" sz="4400" dirty="0">
                <a:latin typeface="Bahnschrift SemiBold" panose="020B0502040204020203" pitchFamily="34" charset="0"/>
              </a:rPr>
              <a:t>SATISFACTION SCORE, AGE AND RACE</a:t>
            </a:r>
          </a:p>
        </p:txBody>
      </p:sp>
    </p:spTree>
    <p:extLst>
      <p:ext uri="{BB962C8B-B14F-4D97-AF65-F5344CB8AC3E}">
        <p14:creationId xmlns:p14="http://schemas.microsoft.com/office/powerpoint/2010/main" val="3003832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94158-5DCD-0E9A-8C44-3BB8B5B10E37}"/>
              </a:ext>
            </a:extLst>
          </p:cNvPr>
          <p:cNvPicPr>
            <a:picLocks noChangeAspect="1"/>
          </p:cNvPicPr>
          <p:nvPr/>
        </p:nvPicPr>
        <p:blipFill>
          <a:blip r:embed="rId2"/>
          <a:stretch>
            <a:fillRect/>
          </a:stretch>
        </p:blipFill>
        <p:spPr>
          <a:xfrm>
            <a:off x="-1" y="0"/>
            <a:ext cx="12274475" cy="6858000"/>
          </a:xfrm>
          <a:prstGeom prst="rect">
            <a:avLst/>
          </a:prstGeom>
        </p:spPr>
      </p:pic>
    </p:spTree>
    <p:extLst>
      <p:ext uri="{BB962C8B-B14F-4D97-AF65-F5344CB8AC3E}">
        <p14:creationId xmlns:p14="http://schemas.microsoft.com/office/powerpoint/2010/main" val="147698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A6BC38-D9DD-3739-86D5-2DFE6FAC13DA}"/>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23234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7F842D-2889-21C2-5301-1782CE17D4B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62107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F8F8-7164-887B-A624-76B4009F2AD2}"/>
              </a:ext>
            </a:extLst>
          </p:cNvPr>
          <p:cNvSpPr>
            <a:spLocks noGrp="1"/>
          </p:cNvSpPr>
          <p:nvPr>
            <p:ph type="title"/>
          </p:nvPr>
        </p:nvSpPr>
        <p:spPr/>
        <p:txBody>
          <a:bodyPr>
            <a:normAutofit/>
          </a:bodyPr>
          <a:lstStyle/>
          <a:p>
            <a:pPr algn="ctr"/>
            <a:r>
              <a:rPr lang="en-US" sz="7200" b="1" dirty="0">
                <a:latin typeface="Bahnschrift Condensed" panose="020B0502040204020203" pitchFamily="34" charset="0"/>
              </a:rPr>
              <a:t>ABOUT COLUMBIA ASIA</a:t>
            </a:r>
          </a:p>
        </p:txBody>
      </p:sp>
      <p:sp>
        <p:nvSpPr>
          <p:cNvPr id="4" name="TextBox 3">
            <a:extLst>
              <a:ext uri="{FF2B5EF4-FFF2-40B4-BE49-F238E27FC236}">
                <a16:creationId xmlns:a16="http://schemas.microsoft.com/office/drawing/2014/main" id="{BD70B3D5-576E-27B1-945E-9DA3D8ED2FA8}"/>
              </a:ext>
            </a:extLst>
          </p:cNvPr>
          <p:cNvSpPr txBox="1"/>
          <p:nvPr/>
        </p:nvSpPr>
        <p:spPr>
          <a:xfrm>
            <a:off x="317370" y="1690688"/>
            <a:ext cx="5260156" cy="3046988"/>
          </a:xfrm>
          <a:prstGeom prst="rect">
            <a:avLst/>
          </a:prstGeom>
          <a:solidFill>
            <a:schemeClr val="bg1">
              <a:lumMod val="95000"/>
            </a:schemeClr>
          </a:solidFill>
          <a:ln w="57150">
            <a:solidFill>
              <a:schemeClr val="tx1"/>
            </a:solidFill>
          </a:ln>
          <a:effectLst>
            <a:outerShdw blurRad="76200" dist="12700" dir="2700000" sy="-23000" kx="-800400" algn="bl" rotWithShape="0">
              <a:prstClr val="black">
                <a:alpha val="20000"/>
              </a:prstClr>
            </a:outerShdw>
          </a:effectLst>
        </p:spPr>
        <p:txBody>
          <a:bodyPr wrap="square" rtlCol="0">
            <a:spAutoFit/>
          </a:bodyPr>
          <a:lstStyle/>
          <a:p>
            <a:r>
              <a:rPr lang="en-US" sz="2400" dirty="0">
                <a:latin typeface="Bahnschrift Condensed" panose="020B0502040204020203" pitchFamily="34" charset="0"/>
              </a:rPr>
              <a:t>Columbia Asia is a multinational chain of hospitals and one of the largest and fastest-growing healthcare companies in Southeast Asia. Columbia Asia started its operations in 1996, with the first hospital acquired a year later in Sarawak, East Malaysia. Currently, it has 22 medical facilities across Southeast Asia: 14 in Malaysia, 3 in Vietnam, and 5 in Indonesia.</a:t>
            </a:r>
          </a:p>
        </p:txBody>
      </p:sp>
      <p:sp>
        <p:nvSpPr>
          <p:cNvPr id="5" name="TextBox 4">
            <a:extLst>
              <a:ext uri="{FF2B5EF4-FFF2-40B4-BE49-F238E27FC236}">
                <a16:creationId xmlns:a16="http://schemas.microsoft.com/office/drawing/2014/main" id="{DDE7D622-69A9-B66C-2E90-79E8AA5B5408}"/>
              </a:ext>
            </a:extLst>
          </p:cNvPr>
          <p:cNvSpPr txBox="1"/>
          <p:nvPr/>
        </p:nvSpPr>
        <p:spPr>
          <a:xfrm>
            <a:off x="6096000" y="2375554"/>
            <a:ext cx="5778630" cy="3046988"/>
          </a:xfrm>
          <a:prstGeom prst="rect">
            <a:avLst/>
          </a:prstGeom>
          <a:solidFill>
            <a:schemeClr val="bg1">
              <a:lumMod val="95000"/>
            </a:schemeClr>
          </a:solidFill>
          <a:ln w="57150">
            <a:solidFill>
              <a:schemeClr val="tx1"/>
            </a:solidFill>
          </a:ln>
          <a:effectLst>
            <a:outerShdw blurRad="76200" dist="12700" dir="2700000" sy="-23000" kx="-800400" algn="bl" rotWithShape="0">
              <a:prstClr val="black">
                <a:alpha val="20000"/>
              </a:prstClr>
            </a:outerShdw>
          </a:effectLst>
        </p:spPr>
        <p:txBody>
          <a:bodyPr wrap="square" rtlCol="0">
            <a:spAutoFit/>
          </a:bodyPr>
          <a:lstStyle/>
          <a:p>
            <a:r>
              <a:rPr lang="en-US" sz="2400" dirty="0">
                <a:latin typeface="Bahnschrift Condensed" panose="020B0502040204020203" pitchFamily="34" charset="0"/>
              </a:rPr>
              <a:t>Columbia Asia medical facilities provide comprehensive medical services such as General Surgery, Cardiology, Neurology, Pediatrics, Obstetrics and Gynecology, Orthopedics and Trauma, Oncology and Internal Medicine. These are supported by ancillary services that include an Intensive Care Unit(ICU), Neonatal Care Unit, Physiotherapy, Laboratory, Pharmacy, and Imaging.</a:t>
            </a:r>
          </a:p>
        </p:txBody>
      </p:sp>
      <p:pic>
        <p:nvPicPr>
          <p:cNvPr id="7" name="Picture 6">
            <a:extLst>
              <a:ext uri="{FF2B5EF4-FFF2-40B4-BE49-F238E27FC236}">
                <a16:creationId xmlns:a16="http://schemas.microsoft.com/office/drawing/2014/main" id="{37019538-D884-540E-6E23-AFC43DDE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9" name="Picture 8">
            <a:extLst>
              <a:ext uri="{FF2B5EF4-FFF2-40B4-BE49-F238E27FC236}">
                <a16:creationId xmlns:a16="http://schemas.microsoft.com/office/drawing/2014/main" id="{86F1EB29-07D2-79F5-C0F9-06705F34AD8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62290" y="297403"/>
            <a:ext cx="2106686" cy="1259496"/>
          </a:xfrm>
          <a:prstGeom prst="rect">
            <a:avLst/>
          </a:prstGeom>
        </p:spPr>
      </p:pic>
      <p:pic>
        <p:nvPicPr>
          <p:cNvPr id="11" name="Picture 10">
            <a:extLst>
              <a:ext uri="{FF2B5EF4-FFF2-40B4-BE49-F238E27FC236}">
                <a16:creationId xmlns:a16="http://schemas.microsoft.com/office/drawing/2014/main" id="{05BAD601-D838-56C5-CA1E-7C86B8EF08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53750" y="380504"/>
            <a:ext cx="2106686" cy="1093294"/>
          </a:xfrm>
          <a:prstGeom prst="rect">
            <a:avLst/>
          </a:prstGeom>
        </p:spPr>
      </p:pic>
    </p:spTree>
    <p:extLst>
      <p:ext uri="{BB962C8B-B14F-4D97-AF65-F5344CB8AC3E}">
        <p14:creationId xmlns:p14="http://schemas.microsoft.com/office/powerpoint/2010/main" val="783633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1F7A-9F9E-5C68-2805-AD5FC9488ADC}"/>
              </a:ext>
            </a:extLst>
          </p:cNvPr>
          <p:cNvSpPr>
            <a:spLocks noGrp="1"/>
          </p:cNvSpPr>
          <p:nvPr>
            <p:ph type="title"/>
          </p:nvPr>
        </p:nvSpPr>
        <p:spPr/>
        <p:txBody>
          <a:bodyPr>
            <a:normAutofit/>
          </a:bodyPr>
          <a:lstStyle/>
          <a:p>
            <a:pPr algn="ctr"/>
            <a:r>
              <a:rPr lang="en-US" sz="7200" dirty="0">
                <a:latin typeface="Bahnschrift Condensed" panose="020B0502040204020203" pitchFamily="34" charset="0"/>
              </a:rPr>
              <a:t>RECOMMENDATIONS &amp; CONCLUSION</a:t>
            </a:r>
          </a:p>
        </p:txBody>
      </p:sp>
      <p:sp>
        <p:nvSpPr>
          <p:cNvPr id="3" name="Content Placeholder 2">
            <a:extLst>
              <a:ext uri="{FF2B5EF4-FFF2-40B4-BE49-F238E27FC236}">
                <a16:creationId xmlns:a16="http://schemas.microsoft.com/office/drawing/2014/main" id="{8231B621-EAE6-3C57-DAC5-8423369FB010}"/>
              </a:ext>
            </a:extLst>
          </p:cNvPr>
          <p:cNvSpPr>
            <a:spLocks noGrp="1"/>
          </p:cNvSpPr>
          <p:nvPr>
            <p:ph idx="1"/>
          </p:nvPr>
        </p:nvSpPr>
        <p:spPr/>
        <p:txBody>
          <a:bodyPr>
            <a:normAutofit/>
          </a:bodyPr>
          <a:lstStyle/>
          <a:p>
            <a:r>
              <a:rPr lang="en-US" sz="2000" dirty="0">
                <a:latin typeface="Bahnschrift Condensed" panose="020B0502040204020203" pitchFamily="34" charset="0"/>
              </a:rPr>
              <a:t>Hospital revenue is in the positive and we can see that it is profitable and we can see it have generated $503.96 Million of profit.</a:t>
            </a:r>
          </a:p>
          <a:p>
            <a:r>
              <a:rPr lang="en-US" sz="2000" dirty="0">
                <a:latin typeface="Bahnschrift Condensed" panose="020B0502040204020203" pitchFamily="34" charset="0"/>
              </a:rPr>
              <a:t>Orthopedics is our highest revenue generating department with about $172,939,773 total revenue generated.</a:t>
            </a:r>
          </a:p>
          <a:p>
            <a:r>
              <a:rPr lang="en-US" sz="2000" dirty="0">
                <a:latin typeface="Bahnschrift Condensed" panose="020B0502040204020203" pitchFamily="34" charset="0"/>
              </a:rPr>
              <a:t>We can observe that General Practice department has the most amount of patient visits.</a:t>
            </a:r>
          </a:p>
          <a:p>
            <a:r>
              <a:rPr lang="en-US" sz="2000" dirty="0">
                <a:latin typeface="Bahnschrift Condensed" panose="020B0502040204020203" pitchFamily="34" charset="0"/>
              </a:rPr>
              <a:t>The number of Doctors in the General Practice department is 3, the recommendation would be to hire 3 more doctors for the same department as it is the busiest department of the hospital.</a:t>
            </a:r>
          </a:p>
          <a:p>
            <a:r>
              <a:rPr lang="en-US" sz="2000" dirty="0">
                <a:latin typeface="Bahnschrift Condensed" panose="020B0502040204020203" pitchFamily="34" charset="0"/>
              </a:rPr>
              <a:t>Our datasets points to the fact that teenagers (Aged between 12 to 20) are our biggest customer base with revenue amount averaging to about $59,708.</a:t>
            </a:r>
          </a:p>
          <a:p>
            <a:r>
              <a:rPr lang="en-US" sz="2000" dirty="0">
                <a:latin typeface="Bahnschrift Condensed" panose="020B0502040204020203" pitchFamily="34" charset="0"/>
              </a:rPr>
              <a:t>According to our strategy, we should focus on giving discounts to the patients which are our largest customers i.e. the teenage patients group.</a:t>
            </a:r>
          </a:p>
          <a:p>
            <a:pPr marL="0" indent="0">
              <a:buNone/>
            </a:pPr>
            <a:endParaRPr lang="en-US" sz="2000" dirty="0">
              <a:latin typeface="Bahnschrift Condensed" panose="020B0502040204020203" pitchFamily="34" charset="0"/>
            </a:endParaRPr>
          </a:p>
        </p:txBody>
      </p:sp>
      <p:pic>
        <p:nvPicPr>
          <p:cNvPr id="4" name="Picture 3">
            <a:extLst>
              <a:ext uri="{FF2B5EF4-FFF2-40B4-BE49-F238E27FC236}">
                <a16:creationId xmlns:a16="http://schemas.microsoft.com/office/drawing/2014/main" id="{900F79F4-6867-04F8-DEAC-21375E77E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6" name="Picture 5">
            <a:extLst>
              <a:ext uri="{FF2B5EF4-FFF2-40B4-BE49-F238E27FC236}">
                <a16:creationId xmlns:a16="http://schemas.microsoft.com/office/drawing/2014/main" id="{6F40F86B-6914-B490-2F5E-79C4CD1FEFE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3667" r="96483"/>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59167" y="-230189"/>
            <a:ext cx="2386380" cy="1325564"/>
          </a:xfrm>
          <a:prstGeom prst="rect">
            <a:avLst/>
          </a:prstGeom>
        </p:spPr>
      </p:pic>
    </p:spTree>
    <p:extLst>
      <p:ext uri="{BB962C8B-B14F-4D97-AF65-F5344CB8AC3E}">
        <p14:creationId xmlns:p14="http://schemas.microsoft.com/office/powerpoint/2010/main" val="2550047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C5443-41E6-391B-B436-626D0723ACC7}"/>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0" y="0"/>
            <a:ext cx="6858000" cy="6858000"/>
          </a:xfrm>
          <a:prstGeom prst="rect">
            <a:avLst/>
          </a:prstGeom>
        </p:spPr>
      </p:pic>
      <p:sp>
        <p:nvSpPr>
          <p:cNvPr id="2" name="Title 1">
            <a:extLst>
              <a:ext uri="{FF2B5EF4-FFF2-40B4-BE49-F238E27FC236}">
                <a16:creationId xmlns:a16="http://schemas.microsoft.com/office/drawing/2014/main" id="{FE562C50-F6C6-C4AF-B0F8-D2BBB57E9E3C}"/>
              </a:ext>
            </a:extLst>
          </p:cNvPr>
          <p:cNvSpPr>
            <a:spLocks noGrp="1"/>
          </p:cNvSpPr>
          <p:nvPr>
            <p:ph type="title"/>
          </p:nvPr>
        </p:nvSpPr>
        <p:spPr>
          <a:xfrm>
            <a:off x="904088" y="2103437"/>
            <a:ext cx="10515600" cy="1325563"/>
          </a:xfrm>
        </p:spPr>
        <p:txBody>
          <a:bodyPr>
            <a:normAutofit/>
          </a:bodyPr>
          <a:lstStyle/>
          <a:p>
            <a:pPr algn="ctr"/>
            <a:r>
              <a:rPr lang="en-US" sz="7200" b="1" dirty="0">
                <a:latin typeface="Bahnschrift Condensed" panose="020B0502040204020203" pitchFamily="34" charset="0"/>
              </a:rPr>
              <a:t>THANK YOU</a:t>
            </a:r>
          </a:p>
        </p:txBody>
      </p:sp>
      <p:pic>
        <p:nvPicPr>
          <p:cNvPr id="4" name="Picture 3">
            <a:extLst>
              <a:ext uri="{FF2B5EF4-FFF2-40B4-BE49-F238E27FC236}">
                <a16:creationId xmlns:a16="http://schemas.microsoft.com/office/drawing/2014/main" id="{233B2B35-8AF2-6770-A210-F90D3912E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sp>
        <p:nvSpPr>
          <p:cNvPr id="6" name="TextBox 5">
            <a:extLst>
              <a:ext uri="{FF2B5EF4-FFF2-40B4-BE49-F238E27FC236}">
                <a16:creationId xmlns:a16="http://schemas.microsoft.com/office/drawing/2014/main" id="{C273E4C5-48E2-AA87-41AB-B792577F381A}"/>
              </a:ext>
            </a:extLst>
          </p:cNvPr>
          <p:cNvSpPr txBox="1"/>
          <p:nvPr/>
        </p:nvSpPr>
        <p:spPr>
          <a:xfrm>
            <a:off x="67460" y="5532437"/>
            <a:ext cx="6094428" cy="707886"/>
          </a:xfrm>
          <a:prstGeom prst="rect">
            <a:avLst/>
          </a:prstGeom>
          <a:noFill/>
        </p:spPr>
        <p:txBody>
          <a:bodyPr wrap="square">
            <a:spAutoFit/>
          </a:bodyPr>
          <a:lstStyle/>
          <a:p>
            <a:r>
              <a:rPr lang="en-US" sz="2000" dirty="0">
                <a:latin typeface="Bahnschrift Condensed" panose="020B0502040204020203" pitchFamily="34" charset="0"/>
              </a:rPr>
              <a:t>References:</a:t>
            </a:r>
          </a:p>
          <a:p>
            <a:r>
              <a:rPr lang="en-US" sz="2000" dirty="0">
                <a:latin typeface="Bahnschrift Condensed" panose="020B0502040204020203" pitchFamily="34" charset="0"/>
              </a:rPr>
              <a:t>Newton School Columbia Asia Hospital Dataset</a:t>
            </a:r>
          </a:p>
        </p:txBody>
      </p:sp>
    </p:spTree>
    <p:extLst>
      <p:ext uri="{BB962C8B-B14F-4D97-AF65-F5344CB8AC3E}">
        <p14:creationId xmlns:p14="http://schemas.microsoft.com/office/powerpoint/2010/main" val="423330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7BEA-0C98-3580-5B3D-9EF079A2ADB4}"/>
              </a:ext>
            </a:extLst>
          </p:cNvPr>
          <p:cNvSpPr>
            <a:spLocks noGrp="1"/>
          </p:cNvSpPr>
          <p:nvPr>
            <p:ph type="title"/>
          </p:nvPr>
        </p:nvSpPr>
        <p:spPr/>
        <p:txBody>
          <a:bodyPr>
            <a:normAutofit/>
          </a:bodyPr>
          <a:lstStyle/>
          <a:p>
            <a:pPr algn="ctr"/>
            <a:r>
              <a:rPr lang="en-US" sz="7200" b="1" dirty="0">
                <a:latin typeface="Bahnschrift Condensed" panose="020B0502040204020203" pitchFamily="34" charset="0"/>
              </a:rPr>
              <a:t>ANALYSIS OBJECTIVE</a:t>
            </a:r>
          </a:p>
        </p:txBody>
      </p:sp>
      <p:pic>
        <p:nvPicPr>
          <p:cNvPr id="4" name="Picture 3">
            <a:extLst>
              <a:ext uri="{FF2B5EF4-FFF2-40B4-BE49-F238E27FC236}">
                <a16:creationId xmlns:a16="http://schemas.microsoft.com/office/drawing/2014/main" id="{F8DDFBAD-925D-5AC7-E0BA-5F7DCDF47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sp>
        <p:nvSpPr>
          <p:cNvPr id="6" name="TextBox 5">
            <a:extLst>
              <a:ext uri="{FF2B5EF4-FFF2-40B4-BE49-F238E27FC236}">
                <a16:creationId xmlns:a16="http://schemas.microsoft.com/office/drawing/2014/main" id="{21360DBA-C8BA-F32E-157E-4B6908FED3D6}"/>
              </a:ext>
            </a:extLst>
          </p:cNvPr>
          <p:cNvSpPr txBox="1"/>
          <p:nvPr/>
        </p:nvSpPr>
        <p:spPr>
          <a:xfrm>
            <a:off x="6716918" y="1811065"/>
            <a:ext cx="4478767" cy="4093428"/>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212529"/>
                </a:solidFill>
                <a:effectLst/>
                <a:latin typeface="Bahnschrift Condensed" panose="020B0502040204020203" pitchFamily="34" charset="0"/>
              </a:rPr>
              <a:t>Assess the hospital's revenue generation.</a:t>
            </a:r>
          </a:p>
          <a:p>
            <a:pPr marL="285750" indent="-285750">
              <a:buFont typeface="Arial" panose="020B0604020202020204" pitchFamily="34" charset="0"/>
              <a:buChar char="•"/>
            </a:pPr>
            <a:r>
              <a:rPr lang="en-US" sz="2000" dirty="0">
                <a:solidFill>
                  <a:srgbClr val="212529"/>
                </a:solidFill>
                <a:latin typeface="Bahnschrift Condensed" panose="020B0502040204020203" pitchFamily="34" charset="0"/>
              </a:rPr>
              <a:t>Departments which are more profitable and the departments which the hospital should focus on.</a:t>
            </a:r>
            <a:endParaRPr lang="en-US" sz="2000" b="0" i="0" dirty="0">
              <a:solidFill>
                <a:srgbClr val="212529"/>
              </a:solidFill>
              <a:effectLst/>
              <a:latin typeface="Bahnschrift Condensed" panose="020B0502040204020203" pitchFamily="34" charset="0"/>
            </a:endParaRPr>
          </a:p>
          <a:p>
            <a:pPr marL="285750" indent="-285750">
              <a:buFont typeface="Arial" panose="020B0604020202020204" pitchFamily="34" charset="0"/>
              <a:buChar char="•"/>
            </a:pPr>
            <a:r>
              <a:rPr lang="en-US" sz="2000" b="0" i="0" dirty="0">
                <a:solidFill>
                  <a:srgbClr val="212529"/>
                </a:solidFill>
                <a:effectLst/>
                <a:latin typeface="Bahnschrift Condensed" panose="020B0502040204020203" pitchFamily="34" charset="0"/>
              </a:rPr>
              <a:t>Insights about suitable departments for new hires, by analyzing patient visit count and the current number of doctors working right now.</a:t>
            </a:r>
          </a:p>
          <a:p>
            <a:pPr marL="285750" indent="-285750">
              <a:buFont typeface="Arial" panose="020B0604020202020204" pitchFamily="34" charset="0"/>
              <a:buChar char="•"/>
            </a:pPr>
            <a:r>
              <a:rPr lang="en-US" sz="2000" b="0" i="0" dirty="0">
                <a:solidFill>
                  <a:srgbClr val="212529"/>
                </a:solidFill>
                <a:effectLst/>
                <a:latin typeface="Bahnschrift Condensed" panose="020B0502040204020203" pitchFamily="34" charset="0"/>
              </a:rPr>
              <a:t>Strategies and suggestions for patient discounts, which could further benefit us in increasing our customer base.</a:t>
            </a:r>
          </a:p>
          <a:p>
            <a:pPr marL="285750" indent="-285750">
              <a:buFont typeface="Arial" panose="020B0604020202020204" pitchFamily="34" charset="0"/>
              <a:buChar char="•"/>
            </a:pPr>
            <a:r>
              <a:rPr lang="en-US" sz="2000" b="0" i="0" dirty="0">
                <a:solidFill>
                  <a:srgbClr val="212529"/>
                </a:solidFill>
                <a:effectLst/>
                <a:latin typeface="Bahnschrift Condensed" panose="020B0502040204020203" pitchFamily="34" charset="0"/>
              </a:rPr>
              <a:t>Analyze our patient demographics with respect to rac</a:t>
            </a:r>
            <a:r>
              <a:rPr lang="en-US" sz="2000" dirty="0">
                <a:solidFill>
                  <a:srgbClr val="212529"/>
                </a:solidFill>
                <a:latin typeface="Bahnschrift Condensed" panose="020B0502040204020203" pitchFamily="34" charset="0"/>
              </a:rPr>
              <a:t>e, age group and gender.</a:t>
            </a:r>
            <a:endParaRPr lang="en-US" sz="2000" b="0" i="0" dirty="0">
              <a:solidFill>
                <a:srgbClr val="212529"/>
              </a:solidFill>
              <a:effectLst/>
              <a:latin typeface="Bahnschrift Condensed" panose="020B0502040204020203" pitchFamily="34" charset="0"/>
            </a:endParaRPr>
          </a:p>
          <a:p>
            <a:endParaRPr lang="en-US" sz="2000" dirty="0">
              <a:latin typeface="Bahnschrift Condensed" panose="020B0502040204020203" pitchFamily="34" charset="0"/>
            </a:endParaRPr>
          </a:p>
        </p:txBody>
      </p:sp>
      <p:pic>
        <p:nvPicPr>
          <p:cNvPr id="8" name="Picture 7">
            <a:extLst>
              <a:ext uri="{FF2B5EF4-FFF2-40B4-BE49-F238E27FC236}">
                <a16:creationId xmlns:a16="http://schemas.microsoft.com/office/drawing/2014/main" id="{E1C08B97-42F2-EADE-6D12-E8B7DDF24A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1947" y="1690688"/>
            <a:ext cx="5776856" cy="4734293"/>
          </a:xfrm>
          <a:prstGeom prst="rect">
            <a:avLst/>
          </a:prstGeom>
        </p:spPr>
      </p:pic>
      <p:pic>
        <p:nvPicPr>
          <p:cNvPr id="10" name="Picture 9">
            <a:extLst>
              <a:ext uri="{FF2B5EF4-FFF2-40B4-BE49-F238E27FC236}">
                <a16:creationId xmlns:a16="http://schemas.microsoft.com/office/drawing/2014/main" id="{409637A7-D230-3FE1-82D6-CA5C15A6125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900135" y="606266"/>
            <a:ext cx="843280" cy="843280"/>
          </a:xfrm>
          <a:prstGeom prst="rect">
            <a:avLst/>
          </a:prstGeom>
        </p:spPr>
      </p:pic>
    </p:spTree>
    <p:extLst>
      <p:ext uri="{BB962C8B-B14F-4D97-AF65-F5344CB8AC3E}">
        <p14:creationId xmlns:p14="http://schemas.microsoft.com/office/powerpoint/2010/main" val="53487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9614-D1AB-30AE-3DFD-13839F276787}"/>
              </a:ext>
            </a:extLst>
          </p:cNvPr>
          <p:cNvSpPr>
            <a:spLocks noGrp="1"/>
          </p:cNvSpPr>
          <p:nvPr>
            <p:ph type="title"/>
          </p:nvPr>
        </p:nvSpPr>
        <p:spPr/>
        <p:txBody>
          <a:bodyPr>
            <a:normAutofit/>
          </a:bodyPr>
          <a:lstStyle/>
          <a:p>
            <a:pPr algn="ctr"/>
            <a:r>
              <a:rPr lang="en-US" sz="7200" b="1" dirty="0">
                <a:latin typeface="Bahnschrift Condensed" panose="020B0502040204020203" pitchFamily="34" charset="0"/>
              </a:rPr>
              <a:t>DATA DICTIONARY</a:t>
            </a:r>
          </a:p>
        </p:txBody>
      </p:sp>
      <p:sp>
        <p:nvSpPr>
          <p:cNvPr id="3" name="Content Placeholder 2">
            <a:extLst>
              <a:ext uri="{FF2B5EF4-FFF2-40B4-BE49-F238E27FC236}">
                <a16:creationId xmlns:a16="http://schemas.microsoft.com/office/drawing/2014/main" id="{7AA75E84-13AE-69E4-0351-DE72DE4BD93A}"/>
              </a:ext>
            </a:extLst>
          </p:cNvPr>
          <p:cNvSpPr>
            <a:spLocks noGrp="1"/>
          </p:cNvSpPr>
          <p:nvPr>
            <p:ph idx="1"/>
          </p:nvPr>
        </p:nvSpPr>
        <p:spPr/>
        <p:txBody>
          <a:bodyPr>
            <a:normAutofit/>
          </a:bodyPr>
          <a:lstStyle/>
          <a:p>
            <a:pPr marL="590550" marR="0" lvl="0" indent="-457200" algn="l" rtl="0">
              <a:lnSpc>
                <a:spcPct val="100000"/>
              </a:lnSpc>
              <a:spcBef>
                <a:spcPts val="12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Date</a:t>
            </a:r>
            <a:r>
              <a:rPr lang="en-US" sz="2000" b="0" i="0" u="none" strike="noStrike" cap="none" dirty="0">
                <a:solidFill>
                  <a:schemeClr val="dk1"/>
                </a:solidFill>
                <a:latin typeface="Bahnschrift Condensed" panose="020B0502040204020203" pitchFamily="34" charset="0"/>
                <a:ea typeface="Lato"/>
                <a:cs typeface="Lato"/>
                <a:sym typeface="Lato"/>
              </a:rPr>
              <a:t>: This column contains date and time information without specifying AM or PM. The format is </a:t>
            </a:r>
            <a:r>
              <a:rPr lang="en-US" sz="2000" b="1" i="0" u="none" strike="noStrike" cap="none" dirty="0">
                <a:solidFill>
                  <a:schemeClr val="dk1"/>
                </a:solidFill>
                <a:latin typeface="Bahnschrift Condensed" panose="020B0502040204020203" pitchFamily="34" charset="0"/>
                <a:ea typeface="Lato"/>
                <a:cs typeface="Lato"/>
                <a:sym typeface="Lato"/>
              </a:rPr>
              <a:t>DD-MM-YYYY HH:MM</a:t>
            </a:r>
            <a:r>
              <a:rPr lang="en-US" sz="2000" b="0" i="0" u="none" strike="noStrike" cap="none" dirty="0">
                <a:solidFill>
                  <a:schemeClr val="dk1"/>
                </a:solidFill>
                <a:latin typeface="Bahnschrift Condensed" panose="020B0502040204020203" pitchFamily="34" charset="0"/>
                <a:ea typeface="Lato"/>
                <a:cs typeface="Lato"/>
                <a:sym typeface="Lato"/>
              </a:rPr>
              <a:t>.</a:t>
            </a:r>
          </a:p>
          <a:p>
            <a:pPr marL="590550" marR="0" lvl="0" indent="-457200" algn="l" rtl="0">
              <a:lnSpc>
                <a:spcPct val="100000"/>
              </a:lnSpc>
              <a:spcBef>
                <a:spcPts val="10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ID</a:t>
            </a:r>
            <a:r>
              <a:rPr lang="en-US" sz="2000" b="0" i="0" u="none" strike="noStrike" cap="none" dirty="0">
                <a:solidFill>
                  <a:schemeClr val="dk1"/>
                </a:solidFill>
                <a:latin typeface="Bahnschrift Condensed" panose="020B0502040204020203" pitchFamily="34" charset="0"/>
                <a:ea typeface="Lato"/>
                <a:cs typeface="Lato"/>
                <a:sym typeface="Lato"/>
              </a:rPr>
              <a:t>: Each patient is assigned a unique identifier, which seems to be in the format </a:t>
            </a:r>
            <a:r>
              <a:rPr lang="en-US" sz="2000" b="1" i="0" u="none" strike="noStrike" cap="none" dirty="0">
                <a:solidFill>
                  <a:schemeClr val="dk1"/>
                </a:solidFill>
                <a:latin typeface="Bahnschrift Condensed" panose="020B0502040204020203" pitchFamily="34" charset="0"/>
                <a:ea typeface="Lato"/>
                <a:cs typeface="Lato"/>
                <a:sym typeface="Lato"/>
              </a:rPr>
              <a:t>124-62-3289</a:t>
            </a:r>
            <a:r>
              <a:rPr lang="en-US" sz="2000" b="0" i="0" u="none" strike="noStrike" cap="none" dirty="0">
                <a:solidFill>
                  <a:schemeClr val="dk1"/>
                </a:solidFill>
                <a:latin typeface="Bahnschrift Condensed" panose="020B0502040204020203" pitchFamily="34" charset="0"/>
                <a:ea typeface="Lato"/>
                <a:cs typeface="Lato"/>
                <a:sym typeface="Lato"/>
              </a:rPr>
              <a:t>.</a:t>
            </a:r>
          </a:p>
          <a:p>
            <a:pPr marL="590550" marR="0" lvl="0" indent="-457200" algn="l" rtl="0">
              <a:lnSpc>
                <a:spcPct val="100000"/>
              </a:lnSpc>
              <a:spcBef>
                <a:spcPts val="10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Gender</a:t>
            </a:r>
            <a:r>
              <a:rPr lang="en-US" sz="2000" b="0" i="0" u="none" strike="noStrike" cap="none" dirty="0">
                <a:solidFill>
                  <a:schemeClr val="dk1"/>
                </a:solidFill>
                <a:latin typeface="Bahnschrift Condensed" panose="020B0502040204020203" pitchFamily="34" charset="0"/>
                <a:ea typeface="Lato"/>
                <a:cs typeface="Lato"/>
                <a:sym typeface="Lato"/>
              </a:rPr>
              <a:t>: This column records the gender of the patient, denoted by 'M' for male and 'F' for female.</a:t>
            </a:r>
          </a:p>
          <a:p>
            <a:pPr marL="590550" marR="0" lvl="0" indent="-457200" algn="l" rtl="0">
              <a:lnSpc>
                <a:spcPct val="100000"/>
              </a:lnSpc>
              <a:spcBef>
                <a:spcPts val="10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Age</a:t>
            </a:r>
            <a:r>
              <a:rPr lang="en-US" sz="2000" b="0" i="0" u="none" strike="noStrike" cap="none" dirty="0">
                <a:solidFill>
                  <a:schemeClr val="dk1"/>
                </a:solidFill>
                <a:latin typeface="Bahnschrift Condensed" panose="020B0502040204020203" pitchFamily="34" charset="0"/>
                <a:ea typeface="Lato"/>
                <a:cs typeface="Lato"/>
                <a:sym typeface="Lato"/>
              </a:rPr>
              <a:t>: The age of the patients is listed in years.</a:t>
            </a:r>
          </a:p>
          <a:p>
            <a:pPr marL="590550" marR="0" lvl="0" indent="-457200" algn="l" rtl="0">
              <a:lnSpc>
                <a:spcPct val="100000"/>
              </a:lnSpc>
              <a:spcBef>
                <a:spcPts val="10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Sat Score</a:t>
            </a:r>
            <a:r>
              <a:rPr lang="en-US" sz="2000" b="0" i="0" u="none" strike="noStrike" cap="none" dirty="0">
                <a:solidFill>
                  <a:schemeClr val="dk1"/>
                </a:solidFill>
                <a:latin typeface="Bahnschrift Condensed" panose="020B0502040204020203" pitchFamily="34" charset="0"/>
                <a:ea typeface="Lato"/>
                <a:cs typeface="Lato"/>
                <a:sym typeface="Lato"/>
              </a:rPr>
              <a:t>: It seems to represent a satisfaction score given by or for the patient. However, the scores are single-digit, and it's not clear what the scale is.</a:t>
            </a:r>
          </a:p>
          <a:p>
            <a:pPr marL="590550" marR="0" lvl="0" indent="-457200" algn="l" rtl="0">
              <a:lnSpc>
                <a:spcPct val="100000"/>
              </a:lnSpc>
              <a:spcBef>
                <a:spcPts val="1000"/>
              </a:spcBef>
              <a:spcAft>
                <a:spcPts val="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First Initial</a:t>
            </a:r>
            <a:r>
              <a:rPr lang="en-US" sz="2000" b="0" i="0" u="none" strike="noStrike" cap="none" dirty="0">
                <a:solidFill>
                  <a:schemeClr val="dk1"/>
                </a:solidFill>
                <a:latin typeface="Bahnschrift Condensed" panose="020B0502040204020203" pitchFamily="34" charset="0"/>
                <a:ea typeface="Lato"/>
                <a:cs typeface="Lato"/>
                <a:sym typeface="Lato"/>
              </a:rPr>
              <a:t>: This column contains the first initial of the patient's first name.</a:t>
            </a:r>
          </a:p>
          <a:p>
            <a:pPr marL="590550" marR="0" lvl="0" indent="-457200" algn="l" rtl="0">
              <a:lnSpc>
                <a:spcPct val="100000"/>
              </a:lnSpc>
              <a:spcBef>
                <a:spcPts val="1200"/>
              </a:spcBef>
              <a:spcAft>
                <a:spcPts val="1000"/>
              </a:spcAft>
              <a:buClr>
                <a:schemeClr val="dk1"/>
              </a:buClr>
              <a:buSzPts val="1500"/>
            </a:pPr>
            <a:r>
              <a:rPr lang="en-US" sz="2000" b="1" i="0" u="none" strike="noStrike" cap="none" dirty="0">
                <a:solidFill>
                  <a:schemeClr val="dk1"/>
                </a:solidFill>
                <a:latin typeface="Bahnschrift Condensed" panose="020B0502040204020203" pitchFamily="34" charset="0"/>
                <a:ea typeface="Lato"/>
                <a:cs typeface="Lato"/>
                <a:sym typeface="Lato"/>
              </a:rPr>
              <a:t>Patient Last Name</a:t>
            </a:r>
            <a:r>
              <a:rPr lang="en-US" sz="2000" b="0" i="0" u="none" strike="noStrike" cap="none" dirty="0">
                <a:solidFill>
                  <a:schemeClr val="dk1"/>
                </a:solidFill>
                <a:latin typeface="Bahnschrift Condensed" panose="020B0502040204020203" pitchFamily="34" charset="0"/>
                <a:ea typeface="Lato"/>
                <a:cs typeface="Lato"/>
                <a:sym typeface="Lato"/>
              </a:rPr>
              <a:t>: The surname of the patient is listed in this column.</a:t>
            </a:r>
          </a:p>
          <a:p>
            <a:endParaRPr lang="en-US" sz="2000" dirty="0"/>
          </a:p>
        </p:txBody>
      </p:sp>
      <p:pic>
        <p:nvPicPr>
          <p:cNvPr id="4" name="Picture 3">
            <a:extLst>
              <a:ext uri="{FF2B5EF4-FFF2-40B4-BE49-F238E27FC236}">
                <a16:creationId xmlns:a16="http://schemas.microsoft.com/office/drawing/2014/main" id="{0DF64642-5871-7B62-EC4E-48C66DCEB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9615"/>
            <a:ext cx="2762250" cy="1657350"/>
          </a:xfrm>
          <a:prstGeom prst="rect">
            <a:avLst/>
          </a:prstGeom>
        </p:spPr>
      </p:pic>
      <p:pic>
        <p:nvPicPr>
          <p:cNvPr id="5" name="Picture 4">
            <a:extLst>
              <a:ext uri="{FF2B5EF4-FFF2-40B4-BE49-F238E27FC236}">
                <a16:creationId xmlns:a16="http://schemas.microsoft.com/office/drawing/2014/main" id="{7676645F-2D12-2A27-7CD3-70E7EC731B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48471" y="526503"/>
            <a:ext cx="1590948" cy="1002806"/>
          </a:xfrm>
          <a:prstGeom prst="rect">
            <a:avLst/>
          </a:prstGeom>
        </p:spPr>
      </p:pic>
    </p:spTree>
    <p:extLst>
      <p:ext uri="{BB962C8B-B14F-4D97-AF65-F5344CB8AC3E}">
        <p14:creationId xmlns:p14="http://schemas.microsoft.com/office/powerpoint/2010/main" val="403553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235261-0331-5A37-87AC-1DEAA4B0F60D}"/>
              </a:ext>
            </a:extLst>
          </p:cNvPr>
          <p:cNvSpPr>
            <a:spLocks noGrp="1"/>
          </p:cNvSpPr>
          <p:nvPr>
            <p:ph idx="1"/>
          </p:nvPr>
        </p:nvSpPr>
        <p:spPr>
          <a:xfrm>
            <a:off x="838200" y="537328"/>
            <a:ext cx="10515600" cy="5639635"/>
          </a:xfrm>
        </p:spPr>
        <p:txBody>
          <a:bodyPr>
            <a:noAutofit/>
          </a:bodyPr>
          <a:lstStyle/>
          <a:p>
            <a:pPr marL="457200" marR="0" lvl="0" indent="-323850" algn="l" rtl="0">
              <a:lnSpc>
                <a:spcPct val="115000"/>
              </a:lnSpc>
              <a:spcBef>
                <a:spcPts val="12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Patient Race:</a:t>
            </a:r>
            <a:r>
              <a:rPr lang="en-US" sz="2000" b="0" i="0" u="none" strike="noStrike" cap="none" dirty="0">
                <a:solidFill>
                  <a:schemeClr val="dk1"/>
                </a:solidFill>
                <a:latin typeface="Bahnschrift Condensed" panose="020B0502040204020203" pitchFamily="34" charset="0"/>
                <a:ea typeface="Lato"/>
                <a:cs typeface="Lato"/>
                <a:sym typeface="Lato"/>
              </a:rPr>
              <a:t> The racial or ethnic background of the patient is recorded here, with categories such as 'White', 'African American', 'Asian', 'Native American/Alaska Native', and 'Two or More Races'.</a:t>
            </a:r>
            <a:endParaRPr lang="en-US" sz="2000" b="1" i="0" u="none" strike="noStrike" cap="none" dirty="0">
              <a:solidFill>
                <a:schemeClr val="dk1"/>
              </a:solidFill>
              <a:latin typeface="Bahnschrift Condensed" panose="020B0502040204020203" pitchFamily="34" charset="0"/>
              <a:ea typeface="Lato"/>
              <a:cs typeface="Lato"/>
              <a:sym typeface="Lato"/>
            </a:endParaRPr>
          </a:p>
          <a:p>
            <a:pPr marL="457200" marR="0" lvl="0" indent="-323850" algn="l" rtl="0">
              <a:lnSpc>
                <a:spcPct val="100000"/>
              </a:lnSpc>
              <a:spcBef>
                <a:spcPts val="10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Patient Admin Flag</a:t>
            </a:r>
            <a:r>
              <a:rPr lang="en-US" sz="2000" b="0" i="0" u="none" strike="noStrike" cap="none" dirty="0">
                <a:solidFill>
                  <a:schemeClr val="dk1"/>
                </a:solidFill>
                <a:latin typeface="Bahnschrift Condensed" panose="020B0502040204020203" pitchFamily="34" charset="0"/>
                <a:ea typeface="Lato"/>
                <a:cs typeface="Lato"/>
                <a:sym typeface="Lato"/>
              </a:rPr>
              <a:t>: This column contains Boolean values ('TRUE' or 'FALSE') which might indicate whether the patient was admitted or some other administrative flag.</a:t>
            </a:r>
          </a:p>
          <a:p>
            <a:pPr marL="457200" marR="0" lvl="0" indent="-323850" algn="l" rtl="0">
              <a:lnSpc>
                <a:spcPct val="100000"/>
              </a:lnSpc>
              <a:spcBef>
                <a:spcPts val="10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Patient Wait Time</a:t>
            </a:r>
            <a:r>
              <a:rPr lang="en-US" sz="2000" b="0" i="0" u="none" strike="noStrike" cap="none" dirty="0">
                <a:solidFill>
                  <a:schemeClr val="dk1"/>
                </a:solidFill>
                <a:latin typeface="Bahnschrift Condensed" panose="020B0502040204020203" pitchFamily="34" charset="0"/>
                <a:ea typeface="Lato"/>
                <a:cs typeface="Lato"/>
                <a:sym typeface="Lato"/>
              </a:rPr>
              <a:t>: Appears to indicate the time the patient waited, possibly in minutes, before being seen or processed.</a:t>
            </a:r>
          </a:p>
          <a:p>
            <a:pPr marL="457200" marR="0" lvl="0" indent="-323850" algn="l" rtl="0">
              <a:lnSpc>
                <a:spcPct val="100000"/>
              </a:lnSpc>
              <a:spcBef>
                <a:spcPts val="10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Department Referral</a:t>
            </a:r>
            <a:r>
              <a:rPr lang="en-US" sz="2000" b="0" i="0" u="none" strike="noStrike" cap="none" dirty="0">
                <a:solidFill>
                  <a:schemeClr val="dk1"/>
                </a:solidFill>
                <a:latin typeface="Bahnschrift Condensed" panose="020B0502040204020203" pitchFamily="34" charset="0"/>
                <a:ea typeface="Lato"/>
                <a:cs typeface="Lato"/>
                <a:sym typeface="Lato"/>
              </a:rPr>
              <a:t>: This column lists the department to which the patient was referred, with entries such as 'General Practice', 'Orthopedics', 'Gastroenterology', or 'None' indicating no referral.</a:t>
            </a:r>
          </a:p>
          <a:p>
            <a:pPr marL="457200" marR="0" lvl="0" indent="-323850" algn="l" rtl="0">
              <a:lnSpc>
                <a:spcPct val="100000"/>
              </a:lnSpc>
              <a:spcBef>
                <a:spcPts val="10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Doctor Name:</a:t>
            </a:r>
            <a:r>
              <a:rPr lang="en-US" sz="2000" b="0" i="0" u="none" strike="noStrike" cap="none" dirty="0">
                <a:solidFill>
                  <a:schemeClr val="dk1"/>
                </a:solidFill>
                <a:latin typeface="Bahnschrift Condensed" panose="020B0502040204020203" pitchFamily="34" charset="0"/>
                <a:ea typeface="Lato"/>
                <a:cs typeface="Lato"/>
                <a:sym typeface="Lato"/>
              </a:rPr>
              <a:t> Identifies the doctor who attended each patient.</a:t>
            </a:r>
          </a:p>
          <a:p>
            <a:pPr marL="457200" marR="0" lvl="0" indent="-323850" algn="l" rtl="0">
              <a:lnSpc>
                <a:spcPct val="100000"/>
              </a:lnSpc>
              <a:spcBef>
                <a:spcPts val="1000"/>
              </a:spcBef>
              <a:spcAft>
                <a:spcPts val="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Appointment Fees: </a:t>
            </a:r>
            <a:r>
              <a:rPr lang="en-US" sz="2000" b="0" i="0" u="none" strike="noStrike" cap="none" dirty="0">
                <a:solidFill>
                  <a:schemeClr val="dk1"/>
                </a:solidFill>
                <a:latin typeface="Bahnschrift Condensed" panose="020B0502040204020203" pitchFamily="34" charset="0"/>
                <a:ea typeface="Lato"/>
                <a:cs typeface="Lato"/>
                <a:sym typeface="Lato"/>
              </a:rPr>
              <a:t>The cost charged for a doctor's consultation.</a:t>
            </a:r>
          </a:p>
          <a:p>
            <a:pPr marL="457200" marR="0" lvl="0" indent="-323850" algn="l" rtl="0">
              <a:lnSpc>
                <a:spcPct val="100000"/>
              </a:lnSpc>
              <a:spcBef>
                <a:spcPts val="1200"/>
              </a:spcBef>
              <a:spcAft>
                <a:spcPts val="1000"/>
              </a:spcAft>
              <a:buClr>
                <a:schemeClr val="dk1"/>
              </a:buClr>
              <a:buSzPts val="1500"/>
              <a:buFont typeface="Lato"/>
              <a:buChar char="➔"/>
            </a:pPr>
            <a:r>
              <a:rPr lang="en-US" sz="2000" b="1" i="0" u="none" strike="noStrike" cap="none" dirty="0">
                <a:solidFill>
                  <a:schemeClr val="dk1"/>
                </a:solidFill>
                <a:latin typeface="Bahnschrift Condensed" panose="020B0502040204020203" pitchFamily="34" charset="0"/>
                <a:ea typeface="Lato"/>
                <a:cs typeface="Lato"/>
                <a:sym typeface="Lato"/>
              </a:rPr>
              <a:t>Total Bill: </a:t>
            </a:r>
            <a:r>
              <a:rPr lang="en-US" sz="2000" b="0" i="0" u="none" strike="noStrike" cap="none" dirty="0">
                <a:solidFill>
                  <a:schemeClr val="dk1"/>
                </a:solidFill>
                <a:latin typeface="Bahnschrift Condensed" panose="020B0502040204020203" pitchFamily="34" charset="0"/>
                <a:ea typeface="Lato"/>
                <a:cs typeface="Lato"/>
                <a:sym typeface="Lato"/>
              </a:rPr>
              <a:t>The overall amount billed to the patient, including all services and charges.</a:t>
            </a:r>
          </a:p>
        </p:txBody>
      </p:sp>
      <p:pic>
        <p:nvPicPr>
          <p:cNvPr id="4" name="Picture 3">
            <a:extLst>
              <a:ext uri="{FF2B5EF4-FFF2-40B4-BE49-F238E27FC236}">
                <a16:creationId xmlns:a16="http://schemas.microsoft.com/office/drawing/2014/main" id="{D8E9B387-E484-C13E-BBE2-CBD49C911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4C21A463-A06E-9EA0-4C04-9F66B293E37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93767" y="3745227"/>
            <a:ext cx="5398233" cy="2431736"/>
          </a:xfrm>
          <a:prstGeom prst="rect">
            <a:avLst/>
          </a:prstGeom>
        </p:spPr>
      </p:pic>
    </p:spTree>
    <p:extLst>
      <p:ext uri="{BB962C8B-B14F-4D97-AF65-F5344CB8AC3E}">
        <p14:creationId xmlns:p14="http://schemas.microsoft.com/office/powerpoint/2010/main" val="4240650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5C2B-22F3-9BC5-11D7-C24AD29391A4}"/>
              </a:ext>
            </a:extLst>
          </p:cNvPr>
          <p:cNvSpPr>
            <a:spLocks noGrp="1"/>
          </p:cNvSpPr>
          <p:nvPr>
            <p:ph type="title"/>
          </p:nvPr>
        </p:nvSpPr>
        <p:spPr/>
        <p:txBody>
          <a:bodyPr>
            <a:normAutofit/>
          </a:bodyPr>
          <a:lstStyle/>
          <a:p>
            <a:pPr algn="ctr"/>
            <a:r>
              <a:rPr lang="en-US" sz="7200" b="1" dirty="0">
                <a:latin typeface="Bahnschrift Condensed" panose="020B0502040204020203" pitchFamily="34" charset="0"/>
              </a:rPr>
              <a:t>METHODOLOGY</a:t>
            </a:r>
          </a:p>
        </p:txBody>
      </p:sp>
      <p:sp>
        <p:nvSpPr>
          <p:cNvPr id="3" name="Content Placeholder 2">
            <a:extLst>
              <a:ext uri="{FF2B5EF4-FFF2-40B4-BE49-F238E27FC236}">
                <a16:creationId xmlns:a16="http://schemas.microsoft.com/office/drawing/2014/main" id="{B03E2FC4-3C18-0F2A-2309-9CA07B4C3033}"/>
              </a:ext>
            </a:extLst>
          </p:cNvPr>
          <p:cNvSpPr>
            <a:spLocks noGrp="1"/>
          </p:cNvSpPr>
          <p:nvPr>
            <p:ph idx="1"/>
          </p:nvPr>
        </p:nvSpPr>
        <p:spPr>
          <a:xfrm>
            <a:off x="838200" y="1825625"/>
            <a:ext cx="6392159" cy="4351338"/>
          </a:xfrm>
        </p:spPr>
        <p:txBody>
          <a:bodyPr>
            <a:normAutofit fontScale="92500" lnSpcReduction="10000"/>
          </a:bodyPr>
          <a:lstStyle/>
          <a:p>
            <a:r>
              <a:rPr lang="en-US" sz="2400" b="1" u="sng" dirty="0">
                <a:latin typeface="Bahnschrift Condensed" panose="020B0502040204020203" pitchFamily="34" charset="0"/>
              </a:rPr>
              <a:t>Data Cleaning: </a:t>
            </a:r>
            <a:r>
              <a:rPr lang="en-US" sz="2400" dirty="0">
                <a:latin typeface="Bahnschrift Condensed" panose="020B0502040204020203" pitchFamily="34" charset="0"/>
              </a:rPr>
              <a:t>Used Power Query to transform columns and replace null values with meaningful data.</a:t>
            </a:r>
          </a:p>
          <a:p>
            <a:pPr marL="0" indent="0">
              <a:buNone/>
            </a:pPr>
            <a:endParaRPr lang="en-US" sz="2400" dirty="0">
              <a:latin typeface="Bahnschrift Condensed" panose="020B0502040204020203" pitchFamily="34" charset="0"/>
            </a:endParaRPr>
          </a:p>
          <a:p>
            <a:r>
              <a:rPr lang="en-US" sz="2400" b="1" u="sng" dirty="0">
                <a:latin typeface="Bahnschrift Condensed" panose="020B0502040204020203" pitchFamily="34" charset="0"/>
              </a:rPr>
              <a:t>Measures: </a:t>
            </a:r>
            <a:r>
              <a:rPr lang="en-US" sz="2400" dirty="0">
                <a:latin typeface="Bahnschrift Condensed" panose="020B0502040204020203" pitchFamily="34" charset="0"/>
              </a:rPr>
              <a:t>Created various calculated measures using DAX queries to get desired output.</a:t>
            </a:r>
          </a:p>
          <a:p>
            <a:pPr marL="0" indent="0">
              <a:buNone/>
            </a:pPr>
            <a:endParaRPr lang="en-US" sz="2400" dirty="0">
              <a:latin typeface="Bahnschrift Condensed" panose="020B0502040204020203" pitchFamily="34" charset="0"/>
            </a:endParaRPr>
          </a:p>
          <a:p>
            <a:r>
              <a:rPr lang="en-US" sz="2400" b="1" u="sng" dirty="0">
                <a:latin typeface="Bahnschrift Condensed" panose="020B0502040204020203" pitchFamily="34" charset="0"/>
              </a:rPr>
              <a:t>Calculated Columns: </a:t>
            </a:r>
            <a:r>
              <a:rPr lang="en-US" sz="2400" dirty="0">
                <a:latin typeface="Bahnschrift Condensed" panose="020B0502040204020203" pitchFamily="34" charset="0"/>
              </a:rPr>
              <a:t>Used Power Query transformation to add additional columns for data calculations to reach desired objectives.</a:t>
            </a:r>
          </a:p>
          <a:p>
            <a:pPr marL="0" indent="0">
              <a:buNone/>
            </a:pPr>
            <a:endParaRPr lang="en-US" sz="2400" dirty="0">
              <a:latin typeface="Bahnschrift Condensed" panose="020B0502040204020203" pitchFamily="34" charset="0"/>
            </a:endParaRPr>
          </a:p>
          <a:p>
            <a:r>
              <a:rPr lang="en-US" sz="2400" b="1" u="sng" dirty="0">
                <a:latin typeface="Bahnschrift Condensed" panose="020B0502040204020203" pitchFamily="34" charset="0"/>
              </a:rPr>
              <a:t>Data Visualization: </a:t>
            </a:r>
            <a:r>
              <a:rPr lang="en-US" sz="2400" dirty="0">
                <a:latin typeface="Bahnschrift Condensed" panose="020B0502040204020203" pitchFamily="34" charset="0"/>
              </a:rPr>
              <a:t>Used Power BI canvas to create interactive reports containing 3 different tabs.</a:t>
            </a:r>
          </a:p>
        </p:txBody>
      </p:sp>
      <p:pic>
        <p:nvPicPr>
          <p:cNvPr id="4" name="Picture 3">
            <a:extLst>
              <a:ext uri="{FF2B5EF4-FFF2-40B4-BE49-F238E27FC236}">
                <a16:creationId xmlns:a16="http://schemas.microsoft.com/office/drawing/2014/main" id="{69C69B85-F3EF-0A1E-F755-445B2E106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6" name="Picture 5">
            <a:extLst>
              <a:ext uri="{FF2B5EF4-FFF2-40B4-BE49-F238E27FC236}">
                <a16:creationId xmlns:a16="http://schemas.microsoft.com/office/drawing/2014/main" id="{90686AE6-B89E-93F3-F399-A13730B6D9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042" r="94375"/>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230359" y="1825625"/>
            <a:ext cx="4959275" cy="4351338"/>
          </a:xfrm>
          <a:prstGeom prst="rect">
            <a:avLst/>
          </a:prstGeom>
        </p:spPr>
      </p:pic>
    </p:spTree>
    <p:extLst>
      <p:ext uri="{BB962C8B-B14F-4D97-AF65-F5344CB8AC3E}">
        <p14:creationId xmlns:p14="http://schemas.microsoft.com/office/powerpoint/2010/main" val="1929522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12AEF-AE18-C464-7BE1-83236FAC7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0" y="5720761"/>
            <a:ext cx="2762250" cy="1657350"/>
          </a:xfrm>
          <a:prstGeom prst="rect">
            <a:avLst/>
          </a:prstGeom>
        </p:spPr>
      </p:pic>
      <p:pic>
        <p:nvPicPr>
          <p:cNvPr id="5" name="Picture 4">
            <a:extLst>
              <a:ext uri="{FF2B5EF4-FFF2-40B4-BE49-F238E27FC236}">
                <a16:creationId xmlns:a16="http://schemas.microsoft.com/office/drawing/2014/main" id="{8A8FB434-1F7D-A819-11A8-43C6B97E8402}"/>
              </a:ext>
            </a:extLst>
          </p:cNvPr>
          <p:cNvPicPr>
            <a:picLocks noChangeAspect="1"/>
          </p:cNvPicPr>
          <p:nvPr/>
        </p:nvPicPr>
        <p:blipFill>
          <a:blip r:embed="rId3"/>
          <a:stretch>
            <a:fillRect/>
          </a:stretch>
        </p:blipFill>
        <p:spPr>
          <a:xfrm>
            <a:off x="1299060" y="1088761"/>
            <a:ext cx="8110728" cy="3344993"/>
          </a:xfrm>
          <a:prstGeom prst="rect">
            <a:avLst/>
          </a:prstGeom>
        </p:spPr>
      </p:pic>
      <p:sp>
        <p:nvSpPr>
          <p:cNvPr id="7" name="TextBox 6">
            <a:extLst>
              <a:ext uri="{FF2B5EF4-FFF2-40B4-BE49-F238E27FC236}">
                <a16:creationId xmlns:a16="http://schemas.microsoft.com/office/drawing/2014/main" id="{18B8DB5B-16BE-D717-C5B3-C0851D800AE5}"/>
              </a:ext>
            </a:extLst>
          </p:cNvPr>
          <p:cNvSpPr txBox="1"/>
          <p:nvPr/>
        </p:nvSpPr>
        <p:spPr>
          <a:xfrm>
            <a:off x="344245" y="4753472"/>
            <a:ext cx="10025239" cy="1380121"/>
          </a:xfrm>
          <a:prstGeom prst="rect">
            <a:avLst/>
          </a:prstGeom>
          <a:noFill/>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From the above chart, we can figure out that General Practice gets the most visits with around 7,240 visits.</a:t>
            </a:r>
          </a:p>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Followed by Orthopedics, Physiotherapy and Cardiology with 995, 276 and 248 visits.</a:t>
            </a:r>
          </a:p>
          <a:p>
            <a:pPr marL="342900" marR="0" lvl="0" indent="-342900">
              <a:lnSpc>
                <a:spcPct val="107000"/>
              </a:lnSpc>
              <a:spcBef>
                <a:spcPts val="0"/>
              </a:spcBef>
              <a:spcAft>
                <a:spcPts val="80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The lowest visited department in our hospital is Renal with 86 visits after Gastroenterology and Neurology with 178 and 193 visits respectively. </a:t>
            </a:r>
          </a:p>
        </p:txBody>
      </p:sp>
      <p:sp>
        <p:nvSpPr>
          <p:cNvPr id="2" name="TextBox 1">
            <a:extLst>
              <a:ext uri="{FF2B5EF4-FFF2-40B4-BE49-F238E27FC236}">
                <a16:creationId xmlns:a16="http://schemas.microsoft.com/office/drawing/2014/main" id="{E9D1CB06-9051-4E94-1BDA-0A87FC247EAE}"/>
              </a:ext>
            </a:extLst>
          </p:cNvPr>
          <p:cNvSpPr txBox="1"/>
          <p:nvPr/>
        </p:nvSpPr>
        <p:spPr>
          <a:xfrm>
            <a:off x="591671" y="159461"/>
            <a:ext cx="9777813" cy="769441"/>
          </a:xfrm>
          <a:prstGeom prst="rect">
            <a:avLst/>
          </a:prstGeom>
          <a:noFill/>
        </p:spPr>
        <p:txBody>
          <a:bodyPr wrap="square" rtlCol="0">
            <a:spAutoFit/>
          </a:bodyPr>
          <a:lstStyle/>
          <a:p>
            <a:pPr algn="ctr"/>
            <a:r>
              <a:rPr lang="en-US" sz="4400" b="1" dirty="0">
                <a:latin typeface="Bahnschrift SemiBold" panose="020B0502040204020203" pitchFamily="34" charset="0"/>
              </a:rPr>
              <a:t>COUNT OF VISITS PER DEPARTMENT</a:t>
            </a:r>
          </a:p>
        </p:txBody>
      </p:sp>
    </p:spTree>
    <p:extLst>
      <p:ext uri="{BB962C8B-B14F-4D97-AF65-F5344CB8AC3E}">
        <p14:creationId xmlns:p14="http://schemas.microsoft.com/office/powerpoint/2010/main" val="266812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443066-670E-A868-1520-A102FC626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7FDD4659-4748-CBAC-15B1-261D5142D753}"/>
              </a:ext>
            </a:extLst>
          </p:cNvPr>
          <p:cNvPicPr>
            <a:picLocks noChangeAspect="1"/>
          </p:cNvPicPr>
          <p:nvPr/>
        </p:nvPicPr>
        <p:blipFill>
          <a:blip r:embed="rId3"/>
          <a:stretch>
            <a:fillRect/>
          </a:stretch>
        </p:blipFill>
        <p:spPr>
          <a:xfrm>
            <a:off x="634701" y="781781"/>
            <a:ext cx="6620363" cy="4798884"/>
          </a:xfrm>
          <a:prstGeom prst="rect">
            <a:avLst/>
          </a:prstGeom>
        </p:spPr>
      </p:pic>
      <p:sp>
        <p:nvSpPr>
          <p:cNvPr id="7" name="TextBox 6">
            <a:extLst>
              <a:ext uri="{FF2B5EF4-FFF2-40B4-BE49-F238E27FC236}">
                <a16:creationId xmlns:a16="http://schemas.microsoft.com/office/drawing/2014/main" id="{B2BDDE26-2BA3-0E31-AC9E-A919FCC888B4}"/>
              </a:ext>
            </a:extLst>
          </p:cNvPr>
          <p:cNvSpPr txBox="1"/>
          <p:nvPr/>
        </p:nvSpPr>
        <p:spPr>
          <a:xfrm>
            <a:off x="7437944" y="781781"/>
            <a:ext cx="4402122" cy="4396845"/>
          </a:xfrm>
          <a:prstGeom prst="rect">
            <a:avLst/>
          </a:prstGeom>
          <a:noFill/>
        </p:spPr>
        <p:txBody>
          <a:bodyPr wrap="square">
            <a:spAutoFit/>
          </a:bodyPr>
          <a:lstStyle/>
          <a:p>
            <a:pPr marL="342900" marR="0" lvl="0" indent="-342900">
              <a:lnSpc>
                <a:spcPct val="113000"/>
              </a:lnSpc>
              <a:spcBef>
                <a:spcPts val="100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We can observe in the above pie diagram that Senior Citizens utilize this hospital the most with around 3,345 patients or 36.3% of the total patient in the hospital.</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100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This is followed closely by Middle Age and Young Adult group with 1,776 people or 19.27% and 1,759 or 19.09% of peoples.</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13000"/>
              </a:lnSpc>
              <a:spcBef>
                <a:spcPts val="1000"/>
              </a:spcBef>
              <a:spcAft>
                <a:spcPts val="1000"/>
              </a:spcAft>
              <a:buFont typeface="Calibri" panose="020F0502020204030204" pitchFamily="34" charset="0"/>
              <a:buChar char="-"/>
            </a:pPr>
            <a:r>
              <a:rPr lang="en-US" sz="2000" kern="100" dirty="0">
                <a:effectLst/>
                <a:latin typeface="Bahnschrift Condensed" panose="020B0502040204020203" pitchFamily="34" charset="0"/>
                <a:ea typeface="Lato" panose="020F0502020204030203" pitchFamily="34" charset="0"/>
                <a:cs typeface="Calibri" panose="020F0502020204030204" pitchFamily="34" charset="0"/>
              </a:rPr>
              <a:t>The least usage is done by teenagers with only 923 teenage patients which is 10.02% and then Children with 1413 total children or 15.33%.</a:t>
            </a: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E2896C6-3CDD-9950-B892-0FF464557271}"/>
              </a:ext>
            </a:extLst>
          </p:cNvPr>
          <p:cNvSpPr txBox="1"/>
          <p:nvPr/>
        </p:nvSpPr>
        <p:spPr>
          <a:xfrm>
            <a:off x="568621" y="124226"/>
            <a:ext cx="11054758" cy="769441"/>
          </a:xfrm>
          <a:prstGeom prst="rect">
            <a:avLst/>
          </a:prstGeom>
          <a:noFill/>
        </p:spPr>
        <p:txBody>
          <a:bodyPr wrap="square" rtlCol="0">
            <a:spAutoFit/>
          </a:bodyPr>
          <a:lstStyle/>
          <a:p>
            <a:pPr algn="ctr"/>
            <a:r>
              <a:rPr lang="en-US" sz="4400" b="1" dirty="0">
                <a:latin typeface="Bahnschrift SemiBold" panose="020B0502040204020203" pitchFamily="34" charset="0"/>
              </a:rPr>
              <a:t>HOSPITAL UTILIZATION BY AGE GROUP</a:t>
            </a:r>
          </a:p>
        </p:txBody>
      </p:sp>
    </p:spTree>
    <p:extLst>
      <p:ext uri="{BB962C8B-B14F-4D97-AF65-F5344CB8AC3E}">
        <p14:creationId xmlns:p14="http://schemas.microsoft.com/office/powerpoint/2010/main" val="62967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6ED08-A168-6F61-6543-49EACD0A1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290" y="5730188"/>
            <a:ext cx="2762250" cy="1657350"/>
          </a:xfrm>
          <a:prstGeom prst="rect">
            <a:avLst/>
          </a:prstGeom>
        </p:spPr>
      </p:pic>
      <p:pic>
        <p:nvPicPr>
          <p:cNvPr id="5" name="Picture 4">
            <a:extLst>
              <a:ext uri="{FF2B5EF4-FFF2-40B4-BE49-F238E27FC236}">
                <a16:creationId xmlns:a16="http://schemas.microsoft.com/office/drawing/2014/main" id="{6D866776-595F-E484-81C7-4D72ACAE3821}"/>
              </a:ext>
            </a:extLst>
          </p:cNvPr>
          <p:cNvPicPr>
            <a:picLocks noChangeAspect="1"/>
          </p:cNvPicPr>
          <p:nvPr/>
        </p:nvPicPr>
        <p:blipFill>
          <a:blip r:embed="rId3"/>
          <a:stretch>
            <a:fillRect/>
          </a:stretch>
        </p:blipFill>
        <p:spPr>
          <a:xfrm>
            <a:off x="7125692" y="886277"/>
            <a:ext cx="4473196" cy="5043182"/>
          </a:xfrm>
          <a:prstGeom prst="rect">
            <a:avLst/>
          </a:prstGeom>
        </p:spPr>
      </p:pic>
      <p:sp>
        <p:nvSpPr>
          <p:cNvPr id="7" name="TextBox 6">
            <a:extLst>
              <a:ext uri="{FF2B5EF4-FFF2-40B4-BE49-F238E27FC236}">
                <a16:creationId xmlns:a16="http://schemas.microsoft.com/office/drawing/2014/main" id="{1D2AD1AA-41B3-8E4D-B695-8745CC42F094}"/>
              </a:ext>
            </a:extLst>
          </p:cNvPr>
          <p:cNvSpPr txBox="1"/>
          <p:nvPr/>
        </p:nvSpPr>
        <p:spPr>
          <a:xfrm>
            <a:off x="505612" y="886277"/>
            <a:ext cx="6094428" cy="4014689"/>
          </a:xfrm>
          <a:prstGeom prst="rect">
            <a:avLst/>
          </a:prstGeom>
          <a:noFill/>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As we can observe from the multi-row cards visual, the contribution of different departments in hospital’s revenue.</a:t>
            </a:r>
          </a:p>
          <a:p>
            <a:pPr marR="0" lvl="0">
              <a:lnSpc>
                <a:spcPct val="107000"/>
              </a:lnSpc>
              <a:spcBef>
                <a:spcPts val="0"/>
              </a:spcBef>
              <a:spcAft>
                <a:spcPts val="0"/>
              </a:spcAft>
            </a:pP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We can see that Cardiology nets us revenue with a sum of $68,370,250.</a:t>
            </a:r>
          </a:p>
          <a:p>
            <a:pPr marR="0" lvl="0">
              <a:lnSpc>
                <a:spcPct val="107000"/>
              </a:lnSpc>
              <a:spcBef>
                <a:spcPts val="0"/>
              </a:spcBef>
              <a:spcAft>
                <a:spcPts val="0"/>
              </a:spcAft>
            </a:pP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Gastroenterology and General Practice comes in at with $9,783,335 and $164,070,816 respectively.</a:t>
            </a:r>
          </a:p>
          <a:p>
            <a:pPr marR="0" lvl="0">
              <a:lnSpc>
                <a:spcPct val="107000"/>
              </a:lnSpc>
              <a:spcBef>
                <a:spcPts val="0"/>
              </a:spcBef>
              <a:spcAft>
                <a:spcPts val="0"/>
              </a:spcAft>
            </a:pPr>
            <a:endPar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2000" kern="100" dirty="0">
                <a:effectLst/>
                <a:latin typeface="Bahnschrift Condensed" panose="020B0502040204020203" pitchFamily="34" charset="0"/>
                <a:ea typeface="Calibri" panose="020F0502020204030204" pitchFamily="34" charset="0"/>
                <a:cs typeface="Times New Roman" panose="02020603050405020304" pitchFamily="18" charset="0"/>
              </a:rPr>
              <a:t>Renal and Physiotherapy has generated $4,756,367 and $16,592,824 respectively, meanwhile Orthopedics and Neurology have a revenue of $172,939,773 and $72,795,752.</a:t>
            </a:r>
          </a:p>
        </p:txBody>
      </p:sp>
      <p:sp>
        <p:nvSpPr>
          <p:cNvPr id="2" name="TextBox 1">
            <a:extLst>
              <a:ext uri="{FF2B5EF4-FFF2-40B4-BE49-F238E27FC236}">
                <a16:creationId xmlns:a16="http://schemas.microsoft.com/office/drawing/2014/main" id="{E438E161-AE12-508F-D316-AB769CA90341}"/>
              </a:ext>
            </a:extLst>
          </p:cNvPr>
          <p:cNvSpPr txBox="1"/>
          <p:nvPr/>
        </p:nvSpPr>
        <p:spPr>
          <a:xfrm>
            <a:off x="-52331" y="159100"/>
            <a:ext cx="12296662" cy="769441"/>
          </a:xfrm>
          <a:prstGeom prst="rect">
            <a:avLst/>
          </a:prstGeom>
          <a:noFill/>
        </p:spPr>
        <p:txBody>
          <a:bodyPr wrap="square" rtlCol="0">
            <a:spAutoFit/>
          </a:bodyPr>
          <a:lstStyle/>
          <a:p>
            <a:pPr algn="ctr"/>
            <a:r>
              <a:rPr lang="en-US" sz="4400" dirty="0">
                <a:latin typeface="Bahnschrift SemiBold" panose="020B0502040204020203" pitchFamily="34" charset="0"/>
              </a:rPr>
              <a:t>REVENUE GENERATION BY EACH DEPARTMENT</a:t>
            </a:r>
          </a:p>
        </p:txBody>
      </p:sp>
    </p:spTree>
    <p:extLst>
      <p:ext uri="{BB962C8B-B14F-4D97-AF65-F5344CB8AC3E}">
        <p14:creationId xmlns:p14="http://schemas.microsoft.com/office/powerpoint/2010/main" val="3255657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1572</Words>
  <Application>Microsoft Office PowerPoint</Application>
  <PresentationFormat>Widescreen</PresentationFormat>
  <Paragraphs>94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Bahnschrift Condensed</vt:lpstr>
      <vt:lpstr>Bahnschrift SemiBold</vt:lpstr>
      <vt:lpstr>Calibri</vt:lpstr>
      <vt:lpstr>Calibri Light</vt:lpstr>
      <vt:lpstr>Lato</vt:lpstr>
      <vt:lpstr>Office Theme</vt:lpstr>
      <vt:lpstr>PRESCRIBING GROWTH: A DATA-DRIVEN BLUEPRINT FOR COLUMBIA ASIA'S FUTURE</vt:lpstr>
      <vt:lpstr>ABOUT COLUMBIA ASIA</vt:lpstr>
      <vt:lpstr>ANALYSIS OBJECTIVE</vt:lpstr>
      <vt:lpstr>DATA DICTIONARY</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Hussain Mansuri</dc:creator>
  <cp:lastModifiedBy>Hussain Mansuri</cp:lastModifiedBy>
  <cp:revision>26</cp:revision>
  <dcterms:created xsi:type="dcterms:W3CDTF">2024-10-07T20:42:53Z</dcterms:created>
  <dcterms:modified xsi:type="dcterms:W3CDTF">2024-10-23T20:49:35Z</dcterms:modified>
</cp:coreProperties>
</file>